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ai"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1022" y="35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363" cy="511731"/>
          </a:xfrm>
          <a:prstGeom prst="rect">
            <a:avLst/>
          </a:prstGeom>
        </p:spPr>
        <p:txBody>
          <a:bodyPr vert="horz" lIns="99037" tIns="49519" rIns="99037" bIns="49519"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0"/>
            <a:ext cx="3076363" cy="511731"/>
          </a:xfrm>
          <a:prstGeom prst="rect">
            <a:avLst/>
          </a:prstGeom>
        </p:spPr>
        <p:txBody>
          <a:bodyPr vert="horz" lIns="99037" tIns="49519" rIns="99037" bIns="49519" rtlCol="0"/>
          <a:lstStyle>
            <a:lvl1pPr algn="r">
              <a:defRPr sz="1300"/>
            </a:lvl1pPr>
          </a:lstStyle>
          <a:p>
            <a:fld id="{40BEB001-466F-4417-BA8B-55FC7B3199E8}" type="datetimeFigureOut">
              <a:rPr kumimoji="1" lang="ja-JP" altLang="en-US" smtClean="0"/>
              <a:t>2017/1/17</a:t>
            </a:fld>
            <a:endParaRPr kumimoji="1" lang="ja-JP" altLang="en-US"/>
          </a:p>
        </p:txBody>
      </p:sp>
      <p:sp>
        <p:nvSpPr>
          <p:cNvPr id="4" name="スライド イメージ プレースホルダー 3"/>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9037" tIns="49519" rIns="99037" bIns="49519"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9037" tIns="49519" rIns="99037" bIns="495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107"/>
            <a:ext cx="3076363" cy="511731"/>
          </a:xfrm>
          <a:prstGeom prst="rect">
            <a:avLst/>
          </a:prstGeom>
        </p:spPr>
        <p:txBody>
          <a:bodyPr vert="horz" lIns="99037" tIns="49519" rIns="99037" bIns="4951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3" cy="511731"/>
          </a:xfrm>
          <a:prstGeom prst="rect">
            <a:avLst/>
          </a:prstGeom>
        </p:spPr>
        <p:txBody>
          <a:bodyPr vert="horz" lIns="99037" tIns="49519" rIns="99037" bIns="49519" rtlCol="0" anchor="b"/>
          <a:lstStyle>
            <a:lvl1pPr algn="r">
              <a:defRPr sz="1300"/>
            </a:lvl1pPr>
          </a:lstStyle>
          <a:p>
            <a:fld id="{290C7F79-2A7D-4DC8-AB19-A3DAB5A1A924}" type="slidenum">
              <a:rPr kumimoji="1" lang="ja-JP" altLang="en-US" smtClean="0"/>
              <a:t>‹#›</a:t>
            </a:fld>
            <a:endParaRPr kumimoji="1" lang="ja-JP" altLang="en-US"/>
          </a:p>
        </p:txBody>
      </p:sp>
    </p:spTree>
    <p:extLst>
      <p:ext uri="{BB962C8B-B14F-4D97-AF65-F5344CB8AC3E}">
        <p14:creationId xmlns:p14="http://schemas.microsoft.com/office/powerpoint/2010/main" val="1103878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90C7F79-2A7D-4DC8-AB19-A3DAB5A1A924}" type="slidenum">
              <a:rPr kumimoji="1" lang="ja-JP" altLang="en-US" smtClean="0"/>
              <a:t>1</a:t>
            </a:fld>
            <a:endParaRPr kumimoji="1" lang="ja-JP" altLang="en-US"/>
          </a:p>
        </p:txBody>
      </p:sp>
    </p:spTree>
    <p:extLst>
      <p:ext uri="{BB962C8B-B14F-4D97-AF65-F5344CB8AC3E}">
        <p14:creationId xmlns:p14="http://schemas.microsoft.com/office/powerpoint/2010/main" val="1507426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737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94082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94364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3487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2007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97244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02710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470104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968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24699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37120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58634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hyperlink" Target="mailto:shidayachi2727@gmail.com" TargetMode="External"/><Relationship Id="rId7"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hyperlink" Target="http://maelab.arch.t.u-tokyo.ac.jp/_userdata/download/mae.jpg" TargetMode="External"/><Relationship Id="rId10" Type="http://schemas.openxmlformats.org/officeDocument/2006/relationships/image" Target="../media/image5.jpeg"/><Relationship Id="rId4" Type="http://schemas.openxmlformats.org/officeDocument/2006/relationships/image" Target="../media/image1.jpeg"/><Relationship Id="rId9" Type="http://schemas.openxmlformats.org/officeDocument/2006/relationships/hyperlink" Target="http://www.shimokawa-time.net/1612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8864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341040" y="0"/>
            <a:ext cx="0" cy="5786756"/>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66936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525344" y="-17041"/>
            <a:ext cx="0" cy="5803797"/>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正方形/長方形 12"/>
          <p:cNvSpPr/>
          <p:nvPr/>
        </p:nvSpPr>
        <p:spPr>
          <a:xfrm>
            <a:off x="152636" y="457201"/>
            <a:ext cx="6480720" cy="25306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988840" y="1043608"/>
            <a:ext cx="4464497" cy="252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100" b="1" dirty="0">
                <a:latin typeface="メイリオ" pitchFamily="50" charset="-128"/>
                <a:ea typeface="メイリオ" pitchFamily="50" charset="-128"/>
                <a:cs typeface="メイリオ" pitchFamily="50" charset="-128"/>
              </a:rPr>
              <a:t>日本バウビオロギー協会</a:t>
            </a:r>
            <a:r>
              <a:rPr lang="ja-JP" altLang="ja-JP" sz="1100" b="1" dirty="0" smtClean="0">
                <a:latin typeface="メイリオ" pitchFamily="50" charset="-128"/>
                <a:ea typeface="メイリオ" pitchFamily="50" charset="-128"/>
                <a:cs typeface="メイリオ" pitchFamily="50" charset="-128"/>
              </a:rPr>
              <a:t>理事</a:t>
            </a:r>
            <a:r>
              <a:rPr lang="ja-JP" altLang="ja-JP" sz="1100" b="1" dirty="0">
                <a:latin typeface="メイリオ" pitchFamily="50" charset="-128"/>
                <a:ea typeface="メイリオ" pitchFamily="50" charset="-128"/>
                <a:cs typeface="メイリオ" pitchFamily="50" charset="-128"/>
              </a:rPr>
              <a:t>　日本建築</a:t>
            </a:r>
            <a:r>
              <a:rPr lang="ja-JP" altLang="ja-JP" sz="1100" b="1" dirty="0" smtClean="0">
                <a:latin typeface="メイリオ" pitchFamily="50" charset="-128"/>
                <a:ea typeface="メイリオ" pitchFamily="50" charset="-128"/>
                <a:cs typeface="メイリオ" pitchFamily="50" charset="-128"/>
              </a:rPr>
              <a:t>学会</a:t>
            </a:r>
            <a:r>
              <a:rPr lang="ja-JP" altLang="en-US" sz="1100" b="1" dirty="0" smtClean="0">
                <a:latin typeface="メイリオ" pitchFamily="50" charset="-128"/>
                <a:ea typeface="メイリオ" pitchFamily="50" charset="-128"/>
                <a:cs typeface="メイリオ" pitchFamily="50" charset="-128"/>
              </a:rPr>
              <a:t>・</a:t>
            </a:r>
            <a:r>
              <a:rPr lang="ja-JP" altLang="ja-JP" sz="1100" b="1" dirty="0" smtClean="0">
                <a:latin typeface="メイリオ" pitchFamily="50" charset="-128"/>
                <a:ea typeface="メイリオ" pitchFamily="50" charset="-128"/>
                <a:cs typeface="メイリオ" pitchFamily="50" charset="-128"/>
              </a:rPr>
              <a:t>日本建築家</a:t>
            </a:r>
            <a:r>
              <a:rPr lang="ja-JP" altLang="en-US" sz="1100" b="1" dirty="0" smtClean="0">
                <a:latin typeface="メイリオ" pitchFamily="50" charset="-128"/>
                <a:ea typeface="メイリオ" pitchFamily="50" charset="-128"/>
                <a:cs typeface="メイリオ" pitchFamily="50" charset="-128"/>
              </a:rPr>
              <a:t>協会</a:t>
            </a:r>
            <a:r>
              <a:rPr lang="ja-JP" altLang="ja-JP" sz="1100" b="1" dirty="0" smtClean="0">
                <a:latin typeface="メイリオ" pitchFamily="50" charset="-128"/>
                <a:ea typeface="メイリオ" pitchFamily="50" charset="-128"/>
                <a:cs typeface="メイリオ" pitchFamily="50" charset="-128"/>
              </a:rPr>
              <a:t>会員</a:t>
            </a:r>
            <a:endParaRPr lang="ja-JP" altLang="ja-JP" sz="1100" dirty="0">
              <a:latin typeface="メイリオ" pitchFamily="50" charset="-128"/>
              <a:ea typeface="メイリオ" pitchFamily="50" charset="-128"/>
              <a:cs typeface="メイリオ" pitchFamily="50" charset="-128"/>
            </a:endParaRPr>
          </a:p>
        </p:txBody>
      </p:sp>
      <p:cxnSp>
        <p:nvCxnSpPr>
          <p:cNvPr id="26" name="直線コネクタ 25"/>
          <p:cNvCxnSpPr/>
          <p:nvPr/>
        </p:nvCxnSpPr>
        <p:spPr>
          <a:xfrm>
            <a:off x="341040" y="5786756"/>
            <a:ext cx="618110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27" name="表 26"/>
          <p:cNvGraphicFramePr>
            <a:graphicFrameLocks noGrp="1"/>
          </p:cNvGraphicFramePr>
          <p:nvPr>
            <p:extLst>
              <p:ext uri="{D42A27DB-BD31-4B8C-83A1-F6EECF244321}">
                <p14:modId xmlns:p14="http://schemas.microsoft.com/office/powerpoint/2010/main" val="4265754434"/>
              </p:ext>
            </p:extLst>
          </p:nvPr>
        </p:nvGraphicFramePr>
        <p:xfrm>
          <a:off x="10983" y="5839719"/>
          <a:ext cx="6847015" cy="2407187"/>
        </p:xfrm>
        <a:graphic>
          <a:graphicData uri="http://schemas.openxmlformats.org/drawingml/2006/table">
            <a:tbl>
              <a:tblPr firstRow="1" bandRow="1">
                <a:tableStyleId>{5940675A-B579-460E-94D1-54222C63F5DA}</a:tableStyleId>
              </a:tblPr>
              <a:tblGrid>
                <a:gridCol w="1665791"/>
                <a:gridCol w="5181224"/>
              </a:tblGrid>
              <a:tr h="273877">
                <a:tc>
                  <a:txBody>
                    <a:bodyPr/>
                    <a:lstStyle/>
                    <a:p>
                      <a:pPr algn="ctr"/>
                      <a:r>
                        <a:rPr kumimoji="1" lang="ja-JP" altLang="en-US" sz="1400" dirty="0" smtClean="0">
                          <a:solidFill>
                            <a:schemeClr val="tx1">
                              <a:lumMod val="65000"/>
                              <a:lumOff val="35000"/>
                            </a:schemeClr>
                          </a:solidFill>
                        </a:rPr>
                        <a:t>氏　　　　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所属・会社名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役　　　　職</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en-US" altLang="ja-JP" sz="1400" dirty="0" smtClean="0">
                          <a:solidFill>
                            <a:schemeClr val="tx1">
                              <a:lumMod val="65000"/>
                              <a:lumOff val="35000"/>
                            </a:schemeClr>
                          </a:solidFill>
                        </a:rPr>
                        <a:t>TEL</a:t>
                      </a:r>
                      <a:r>
                        <a:rPr kumimoji="1" lang="ja-JP" altLang="en-US" sz="1400" dirty="0" smtClean="0">
                          <a:solidFill>
                            <a:schemeClr val="tx1">
                              <a:lumMod val="65000"/>
                              <a:lumOff val="35000"/>
                            </a:schemeClr>
                          </a:solidFill>
                        </a:rPr>
                        <a:t>・</a:t>
                      </a:r>
                      <a:r>
                        <a:rPr kumimoji="1" lang="en-US" altLang="ja-JP" sz="1400" dirty="0" smtClean="0">
                          <a:solidFill>
                            <a:schemeClr val="tx1">
                              <a:lumMod val="65000"/>
                              <a:lumOff val="35000"/>
                            </a:schemeClr>
                          </a:solidFill>
                        </a:rPr>
                        <a:t>FAX</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1117310">
                <a:tc>
                  <a:txBody>
                    <a:bodyPr/>
                    <a:lstStyle/>
                    <a:p>
                      <a:pPr algn="ctr"/>
                      <a:r>
                        <a:rPr kumimoji="1" lang="ja-JP" altLang="en-US" sz="1400" dirty="0" smtClean="0">
                          <a:solidFill>
                            <a:schemeClr val="tx1">
                              <a:lumMod val="65000"/>
                              <a:lumOff val="35000"/>
                            </a:schemeClr>
                          </a:solidFill>
                          <a:latin typeface="+mn-lt"/>
                          <a:ea typeface="+mn-ea"/>
                          <a:cs typeface="+mn-cs"/>
                        </a:rPr>
                        <a:t>申し込み内容</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l"/>
                      <a:r>
                        <a:rPr kumimoji="1" lang="ja-JP" altLang="en-US" sz="1400" b="1" dirty="0" smtClean="0">
                          <a:latin typeface="メイリオ" pitchFamily="50" charset="-128"/>
                          <a:ea typeface="メイリオ" pitchFamily="50" charset="-128"/>
                          <a:cs typeface="メイリオ" pitchFamily="50" charset="-128"/>
                        </a:rPr>
                        <a:t>研修会・懇親会費　</a:t>
                      </a:r>
                      <a:r>
                        <a:rPr kumimoji="1" lang="ja-JP" altLang="en-US" sz="1400" b="1" baseline="0" dirty="0" smtClean="0">
                          <a:latin typeface="メイリオ" pitchFamily="50" charset="-128"/>
                          <a:ea typeface="メイリオ" pitchFamily="50" charset="-128"/>
                          <a:cs typeface="メイリオ" pitchFamily="50" charset="-128"/>
                        </a:rPr>
                        <a:t> </a:t>
                      </a:r>
                      <a:r>
                        <a:rPr kumimoji="1" lang="ja-JP" altLang="en-US" sz="1400" b="1" dirty="0" smtClean="0">
                          <a:latin typeface="メイリオ" pitchFamily="50" charset="-128"/>
                          <a:ea typeface="メイリオ" pitchFamily="50" charset="-128"/>
                          <a:cs typeface="メイリオ" pitchFamily="50" charset="-128"/>
                        </a:rPr>
                        <a:t>・</a:t>
                      </a:r>
                      <a:r>
                        <a:rPr kumimoji="1" lang="en-US" altLang="ja-JP" sz="1200" b="1" dirty="0" smtClean="0">
                          <a:latin typeface="メイリオ" pitchFamily="50" charset="-128"/>
                          <a:ea typeface="メイリオ" pitchFamily="50" charset="-128"/>
                          <a:cs typeface="メイリオ" pitchFamily="50" charset="-128"/>
                        </a:rPr>
                        <a:t>6000</a:t>
                      </a:r>
                      <a:r>
                        <a:rPr kumimoji="1" lang="ja-JP" altLang="en-US" sz="1200" b="1" dirty="0" smtClean="0">
                          <a:latin typeface="メイリオ" pitchFamily="50" charset="-128"/>
                          <a:ea typeface="メイリオ" pitchFamily="50" charset="-128"/>
                          <a:cs typeface="メイリオ" pitchFamily="50" charset="-128"/>
                        </a:rPr>
                        <a:t>円</a:t>
                      </a:r>
                      <a:r>
                        <a:rPr kumimoji="1" lang="en-US" altLang="ja-JP" sz="1200" b="1" dirty="0" smtClean="0">
                          <a:latin typeface="メイリオ" pitchFamily="50" charset="-128"/>
                          <a:ea typeface="メイリオ" pitchFamily="50" charset="-128"/>
                          <a:cs typeface="メイリオ" pitchFamily="50" charset="-128"/>
                        </a:rPr>
                        <a:t>/</a:t>
                      </a:r>
                      <a:r>
                        <a:rPr kumimoji="1" lang="ja-JP" altLang="en-US" sz="1200" b="1" dirty="0" smtClean="0">
                          <a:latin typeface="メイリオ" pitchFamily="50" charset="-128"/>
                          <a:ea typeface="メイリオ" pitchFamily="50" charset="-128"/>
                          <a:cs typeface="メイリオ" pitchFamily="50" charset="-128"/>
                        </a:rPr>
                        <a:t>一人　　　　　　定員・　</a:t>
                      </a:r>
                      <a:r>
                        <a:rPr kumimoji="1" lang="en-US" altLang="ja-JP" sz="1200" b="1" dirty="0" smtClean="0">
                          <a:latin typeface="メイリオ" pitchFamily="50" charset="-128"/>
                          <a:ea typeface="メイリオ" pitchFamily="50" charset="-128"/>
                          <a:cs typeface="メイリオ" pitchFamily="50" charset="-128"/>
                        </a:rPr>
                        <a:t>30</a:t>
                      </a:r>
                      <a:r>
                        <a:rPr kumimoji="1" lang="ja-JP" altLang="en-US" sz="1200" b="1" dirty="0" smtClean="0">
                          <a:latin typeface="メイリオ" pitchFamily="50" charset="-128"/>
                          <a:ea typeface="メイリオ" pitchFamily="50" charset="-128"/>
                          <a:cs typeface="メイリオ" pitchFamily="50" charset="-128"/>
                        </a:rPr>
                        <a:t>名</a:t>
                      </a:r>
                      <a:endParaRPr kumimoji="1" lang="en-US" altLang="ja-JP" sz="1200" b="1" dirty="0" smtClean="0">
                        <a:latin typeface="メイリオ" pitchFamily="50" charset="-128"/>
                        <a:ea typeface="メイリオ" pitchFamily="50" charset="-128"/>
                        <a:cs typeface="メイリオ" pitchFamily="50" charset="-128"/>
                      </a:endParaRPr>
                    </a:p>
                    <a:p>
                      <a:pPr algn="l"/>
                      <a:r>
                        <a:rPr kumimoji="1" lang="ja-JP" altLang="en-US" sz="1400" b="1" dirty="0" smtClean="0">
                          <a:latin typeface="メイリオ" pitchFamily="50" charset="-128"/>
                          <a:ea typeface="メイリオ" pitchFamily="50" charset="-128"/>
                          <a:cs typeface="メイリオ" pitchFamily="50" charset="-128"/>
                        </a:rPr>
                        <a:t>宿泊費</a:t>
                      </a:r>
                      <a:r>
                        <a:rPr kumimoji="1" lang="en-US" altLang="ja-JP" sz="1400" b="1" dirty="0" smtClean="0">
                          <a:latin typeface="メイリオ" pitchFamily="50" charset="-128"/>
                          <a:ea typeface="メイリオ" pitchFamily="50" charset="-128"/>
                          <a:cs typeface="メイリオ" pitchFamily="50" charset="-128"/>
                        </a:rPr>
                        <a:t>(</a:t>
                      </a:r>
                      <a:r>
                        <a:rPr kumimoji="1" lang="ja-JP" altLang="en-US" sz="1400" b="1" dirty="0" smtClean="0">
                          <a:latin typeface="メイリオ" pitchFamily="50" charset="-128"/>
                          <a:ea typeface="メイリオ" pitchFamily="50" charset="-128"/>
                          <a:cs typeface="メイリオ" pitchFamily="50" charset="-128"/>
                        </a:rPr>
                        <a:t>エコハウス）・</a:t>
                      </a:r>
                      <a:r>
                        <a:rPr kumimoji="1" lang="en-US" altLang="ja-JP" sz="1200" b="1" dirty="0" smtClean="0">
                          <a:latin typeface="メイリオ" pitchFamily="50" charset="-128"/>
                          <a:ea typeface="メイリオ" pitchFamily="50" charset="-128"/>
                          <a:cs typeface="メイリオ" pitchFamily="50" charset="-128"/>
                        </a:rPr>
                        <a:t>5,000</a:t>
                      </a:r>
                      <a:r>
                        <a:rPr kumimoji="1" lang="ja-JP" altLang="en-US" sz="1200" b="1" dirty="0" smtClean="0">
                          <a:latin typeface="メイリオ" pitchFamily="50" charset="-128"/>
                          <a:ea typeface="メイリオ" pitchFamily="50" charset="-128"/>
                          <a:cs typeface="メイリオ" pitchFamily="50" charset="-128"/>
                        </a:rPr>
                        <a:t>（朝食付）円</a:t>
                      </a:r>
                      <a:r>
                        <a:rPr kumimoji="1" lang="en-US" altLang="ja-JP" sz="1200" b="1" dirty="0" smtClean="0">
                          <a:latin typeface="メイリオ" pitchFamily="50" charset="-128"/>
                          <a:ea typeface="メイリオ" pitchFamily="50" charset="-128"/>
                          <a:cs typeface="メイリオ" pitchFamily="50" charset="-128"/>
                        </a:rPr>
                        <a:t>/</a:t>
                      </a:r>
                      <a:r>
                        <a:rPr kumimoji="1" lang="ja-JP" altLang="en-US" sz="1200" b="1" dirty="0" smtClean="0">
                          <a:latin typeface="メイリオ" pitchFamily="50" charset="-128"/>
                          <a:ea typeface="メイリオ" pitchFamily="50" charset="-128"/>
                          <a:cs typeface="メイリオ" pitchFamily="50" charset="-128"/>
                        </a:rPr>
                        <a:t>一人  定員・　</a:t>
                      </a:r>
                      <a:r>
                        <a:rPr kumimoji="1" lang="en-US" altLang="ja-JP" sz="1200" b="1" dirty="0" smtClean="0">
                          <a:latin typeface="メイリオ" pitchFamily="50" charset="-128"/>
                          <a:ea typeface="メイリオ" pitchFamily="50" charset="-128"/>
                          <a:cs typeface="メイリオ" pitchFamily="50" charset="-128"/>
                        </a:rPr>
                        <a:t>30</a:t>
                      </a:r>
                      <a:r>
                        <a:rPr kumimoji="1" lang="ja-JP" altLang="en-US" sz="1400" b="1" dirty="0" smtClean="0">
                          <a:latin typeface="メイリオ" pitchFamily="50" charset="-128"/>
                          <a:ea typeface="メイリオ" pitchFamily="50" charset="-128"/>
                          <a:cs typeface="メイリオ" pitchFamily="50" charset="-128"/>
                        </a:rPr>
                        <a:t>名</a:t>
                      </a:r>
                      <a:endParaRPr kumimoji="1" lang="en-US" altLang="ja-JP" sz="1400" b="1" dirty="0" smtClean="0">
                        <a:latin typeface="メイリオ" pitchFamily="50" charset="-128"/>
                        <a:ea typeface="メイリオ" pitchFamily="50" charset="-128"/>
                        <a:cs typeface="メイリオ" pitchFamily="50" charset="-128"/>
                      </a:endParaRPr>
                    </a:p>
                    <a:p>
                      <a:pPr algn="l"/>
                      <a:r>
                        <a:rPr kumimoji="1" lang="ja-JP" altLang="en-US" sz="1800" b="1" dirty="0" smtClean="0">
                          <a:latin typeface="メイリオ" pitchFamily="50" charset="-128"/>
                          <a:ea typeface="メイリオ" pitchFamily="50" charset="-128"/>
                          <a:cs typeface="メイリオ" pitchFamily="50" charset="-128"/>
                        </a:rPr>
                        <a:t>□</a:t>
                      </a:r>
                      <a:r>
                        <a:rPr kumimoji="1" lang="ja-JP" altLang="en-US" sz="1600" b="1" dirty="0" smtClean="0">
                          <a:latin typeface="メイリオ" pitchFamily="50" charset="-128"/>
                          <a:ea typeface="メイリオ" pitchFamily="50" charset="-128"/>
                          <a:cs typeface="メイリオ" pitchFamily="50" charset="-128"/>
                        </a:rPr>
                        <a:t>研修懇親会</a:t>
                      </a:r>
                      <a:r>
                        <a:rPr kumimoji="1" lang="ja-JP" altLang="en-US" sz="1400" b="1" dirty="0" smtClean="0">
                          <a:latin typeface="メイリオ" pitchFamily="50" charset="-128"/>
                          <a:ea typeface="メイリオ" pitchFamily="50" charset="-128"/>
                          <a:cs typeface="メイリオ" pitchFamily="50" charset="-128"/>
                        </a:rPr>
                        <a:t>（　　名）　宿泊希望　　　名（男・女性）</a:t>
                      </a:r>
                      <a:endParaRPr kumimoji="1" lang="en-US" altLang="ja-JP" sz="1400" b="1" dirty="0" smtClean="0">
                        <a:latin typeface="メイリオ" pitchFamily="50" charset="-128"/>
                        <a:ea typeface="メイリオ" pitchFamily="50" charset="-128"/>
                        <a:cs typeface="メイリオ" pitchFamily="50" charset="-128"/>
                      </a:endParaRPr>
                    </a:p>
                  </a:txBody>
                  <a:tcPr anchor="ctr"/>
                </a:tc>
              </a:tr>
            </a:tbl>
          </a:graphicData>
        </a:graphic>
      </p:graphicFrame>
      <p:sp>
        <p:nvSpPr>
          <p:cNvPr id="31" name="正方形/長方形 30"/>
          <p:cNvSpPr/>
          <p:nvPr/>
        </p:nvSpPr>
        <p:spPr>
          <a:xfrm>
            <a:off x="78070" y="5479679"/>
            <a:ext cx="666329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lumMod val="65000"/>
                    <a:lumOff val="35000"/>
                  </a:schemeClr>
                </a:solidFill>
                <a:latin typeface="メイリオ" pitchFamily="50" charset="-128"/>
                <a:ea typeface="メイリオ" pitchFamily="50" charset="-128"/>
                <a:cs typeface="メイリオ" pitchFamily="50" charset="-128"/>
              </a:rPr>
              <a:t>　　</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下記のお申込書に必要事項を記入し、事務局宛てに</a:t>
            </a:r>
            <a:r>
              <a:rPr kumimoji="1" lang="en-US" altLang="ja-JP" sz="11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またはメールにてお申込みください。</a:t>
            </a:r>
            <a:endParaRPr kumimoji="1" lang="ja-JP" altLang="en-US" sz="1100" b="1" dirty="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2" name="正方形/長方形 31"/>
          <p:cNvSpPr/>
          <p:nvPr/>
        </p:nvSpPr>
        <p:spPr>
          <a:xfrm>
            <a:off x="0" y="8445079"/>
            <a:ext cx="6858000" cy="683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メイリオ" pitchFamily="50" charset="-128"/>
                <a:ea typeface="メイリオ" pitchFamily="50" charset="-128"/>
                <a:cs typeface="メイリオ" pitchFamily="50" charset="-128"/>
              </a:rPr>
              <a:t>　　</a:t>
            </a:r>
            <a:r>
              <a:rPr lang="en-US" altLang="ja-JP" sz="1300"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お申込先</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ソトダン</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21</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事務局</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アキレス㈱北海道営業所（担当：土田）</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0133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73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9590</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E-mail</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hlinkClick r:id="rId3"/>
              </a:rPr>
              <a:t>shidayachi2727@gmail.com</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お問い合わせ：</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090‐7930‐8569</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酒井</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3" name="正方形/長方形 32"/>
          <p:cNvSpPr/>
          <p:nvPr/>
        </p:nvSpPr>
        <p:spPr>
          <a:xfrm>
            <a:off x="78070" y="5092638"/>
            <a:ext cx="6826061" cy="37829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メイリオ" pitchFamily="50" charset="-128"/>
                <a:ea typeface="メイリオ" pitchFamily="50" charset="-128"/>
                <a:cs typeface="メイリオ" pitchFamily="50" charset="-128"/>
              </a:rPr>
              <a:t>参加申し込み</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 name="AutoShape 2"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AutoShape 4"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テキスト ボックス 23"/>
          <p:cNvSpPr txBox="1"/>
          <p:nvPr/>
        </p:nvSpPr>
        <p:spPr>
          <a:xfrm>
            <a:off x="0" y="66617"/>
            <a:ext cx="7488832" cy="646331"/>
          </a:xfrm>
          <a:prstGeom prst="rect">
            <a:avLst/>
          </a:prstGeom>
          <a:noFill/>
        </p:spPr>
        <p:txBody>
          <a:bodyPr wrap="square" rtlCol="0">
            <a:spAutoFit/>
          </a:bodyPr>
          <a:lstStyle/>
          <a:p>
            <a:r>
              <a:rPr kumimoji="1"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エコハウス考イン下川</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altLang="ja-JP"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2</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月</a:t>
            </a:r>
            <a:r>
              <a:rPr lang="en-US" altLang="ja-JP"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12</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日）</a:t>
            </a:r>
            <a:r>
              <a:rPr kumimoji="1" lang="ja-JP" altLang="en-US" dirty="0" smtClean="0"/>
              <a:t>　</a:t>
            </a:r>
            <a:endParaRPr kumimoji="1" lang="ja-JP" altLang="en-US" dirty="0"/>
          </a:p>
        </p:txBody>
      </p:sp>
      <p:pic>
        <p:nvPicPr>
          <p:cNvPr id="25" name="Picture 8" descr="http://www.jcarb.com/photo/8803374_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88014"/>
            <a:ext cx="1089248" cy="147973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mae2011.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7350" y="682152"/>
            <a:ext cx="1118102" cy="145731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エコハウスによるライフサイクル"/>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82" y="2584524"/>
            <a:ext cx="1647826" cy="11953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1990年からの家庭部門のCO2排出量増加グラフ"/>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72" y="3779912"/>
            <a:ext cx="1632619" cy="1233237"/>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3429000" y="756592"/>
            <a:ext cx="3312368" cy="1361911"/>
          </a:xfrm>
          <a:prstGeom prst="rect">
            <a:avLst/>
          </a:prstGeom>
          <a:noFill/>
        </p:spPr>
        <p:txBody>
          <a:bodyPr wrap="square" rtlCol="0">
            <a:spAutoFit/>
          </a:bodyPr>
          <a:lstStyle/>
          <a:p>
            <a:r>
              <a:rPr kumimoji="1" lang="ja-JP" altLang="en-US" dirty="0" smtClean="0"/>
              <a:t>　</a:t>
            </a:r>
            <a:r>
              <a:rPr kumimoji="1" lang="ja-JP" altLang="en-US" sz="1050" dirty="0" smtClean="0"/>
              <a:t>平成</a:t>
            </a:r>
            <a:r>
              <a:rPr kumimoji="1" lang="en-US" altLang="ja-JP" sz="1050" dirty="0" smtClean="0"/>
              <a:t>20</a:t>
            </a:r>
            <a:r>
              <a:rPr kumimoji="1" lang="ja-JP" altLang="en-US" sz="1050" dirty="0" smtClean="0"/>
              <a:t>年・環境省エコハウスモデル事業として全国</a:t>
            </a:r>
            <a:r>
              <a:rPr lang="ja-JP" altLang="en-US" sz="1050" dirty="0"/>
              <a:t>に</a:t>
            </a:r>
            <a:r>
              <a:rPr lang="en-US" altLang="ja-JP" sz="1050" dirty="0"/>
              <a:t>20</a:t>
            </a:r>
            <a:r>
              <a:rPr lang="ja-JP" altLang="en-US" sz="1050" dirty="0"/>
              <a:t>棟</a:t>
            </a:r>
            <a:r>
              <a:rPr lang="ja-JP" altLang="en-US" sz="1050" dirty="0" smtClean="0"/>
              <a:t>建設</a:t>
            </a:r>
            <a:r>
              <a:rPr lang="ja-JP" altLang="en-US" sz="1050" dirty="0"/>
              <a:t>された</a:t>
            </a:r>
            <a:r>
              <a:rPr lang="ja-JP" altLang="en-US" sz="1050" dirty="0" smtClean="0"/>
              <a:t>ことを覚えてますか？北海道で（洞爺湖サミット）が開催された年です。当時は地球温暖化防止で二酸化炭素削減が住宅においても必要と叫ばれておりました。当時の建設時には①環境基本性能の確保②自然・再生可能エネルギー活用③エコライフスタイルと住まい方を基本的な考え方として設計されました</a:t>
            </a:r>
            <a:r>
              <a:rPr lang="ja-JP" altLang="en-US" sz="1200" dirty="0" smtClean="0"/>
              <a:t>。</a:t>
            </a:r>
            <a:endParaRPr kumimoji="1" lang="ja-JP" altLang="en-US" dirty="0"/>
          </a:p>
        </p:txBody>
      </p:sp>
      <p:sp>
        <p:nvSpPr>
          <p:cNvPr id="34" name="テキスト ボックス 33"/>
          <p:cNvSpPr txBox="1"/>
          <p:nvPr/>
        </p:nvSpPr>
        <p:spPr>
          <a:xfrm>
            <a:off x="50353" y="2167748"/>
            <a:ext cx="1512168" cy="276999"/>
          </a:xfrm>
          <a:prstGeom prst="rect">
            <a:avLst/>
          </a:prstGeom>
          <a:noFill/>
        </p:spPr>
        <p:txBody>
          <a:bodyPr wrap="square" rtlCol="0">
            <a:spAutoFit/>
          </a:bodyPr>
          <a:lstStyle/>
          <a:p>
            <a:r>
              <a:rPr kumimoji="1" lang="ja-JP" altLang="en-US" sz="1200" dirty="0" smtClean="0"/>
              <a:t>伊志嶺敏子</a:t>
            </a:r>
            <a:endParaRPr kumimoji="1" lang="ja-JP" altLang="en-US" sz="1200" dirty="0"/>
          </a:p>
        </p:txBody>
      </p:sp>
      <p:sp>
        <p:nvSpPr>
          <p:cNvPr id="35" name="テキスト ボックス 34"/>
          <p:cNvSpPr txBox="1"/>
          <p:nvPr/>
        </p:nvSpPr>
        <p:spPr>
          <a:xfrm>
            <a:off x="1000227" y="2167748"/>
            <a:ext cx="1296144" cy="276999"/>
          </a:xfrm>
          <a:prstGeom prst="rect">
            <a:avLst/>
          </a:prstGeom>
          <a:noFill/>
        </p:spPr>
        <p:txBody>
          <a:bodyPr wrap="square" rtlCol="0">
            <a:spAutoFit/>
          </a:bodyPr>
          <a:lstStyle/>
          <a:p>
            <a:r>
              <a:rPr lang="ja-JP" altLang="en-US" sz="1200" dirty="0"/>
              <a:t>　</a:t>
            </a:r>
            <a:r>
              <a:rPr lang="ja-JP" altLang="en-US" sz="1200" dirty="0" smtClean="0"/>
              <a:t>　　櫻井百子</a:t>
            </a:r>
            <a:endParaRPr kumimoji="1" lang="ja-JP" altLang="en-US" sz="1200" dirty="0"/>
          </a:p>
        </p:txBody>
      </p:sp>
      <p:sp>
        <p:nvSpPr>
          <p:cNvPr id="19" name="正方形/長方形 18"/>
          <p:cNvSpPr/>
          <p:nvPr/>
        </p:nvSpPr>
        <p:spPr>
          <a:xfrm>
            <a:off x="2367958" y="2142365"/>
            <a:ext cx="748923" cy="276999"/>
          </a:xfrm>
          <a:prstGeom prst="rect">
            <a:avLst/>
          </a:prstGeom>
        </p:spPr>
        <p:txBody>
          <a:bodyPr wrap="none">
            <a:spAutoFit/>
          </a:bodyPr>
          <a:lstStyle/>
          <a:p>
            <a:pPr algn="ctr"/>
            <a:r>
              <a:rPr lang="ja-JP" altLang="en-US" sz="1200" dirty="0"/>
              <a:t>前　真之</a:t>
            </a:r>
          </a:p>
        </p:txBody>
      </p:sp>
      <p:sp>
        <p:nvSpPr>
          <p:cNvPr id="20" name="テキスト ボックス 19"/>
          <p:cNvSpPr txBox="1"/>
          <p:nvPr/>
        </p:nvSpPr>
        <p:spPr>
          <a:xfrm>
            <a:off x="1683505" y="2353691"/>
            <a:ext cx="5057863" cy="2646878"/>
          </a:xfrm>
          <a:prstGeom prst="rect">
            <a:avLst/>
          </a:prstGeom>
          <a:noFill/>
        </p:spPr>
        <p:txBody>
          <a:bodyPr wrap="square" rtlCol="0">
            <a:spAutoFit/>
          </a:bodyPr>
          <a:lstStyle/>
          <a:p>
            <a:r>
              <a:rPr kumimoji="1" lang="ja-JP" altLang="en-US" sz="1100" b="1" dirty="0" smtClean="0"/>
              <a:t>スタートしてから</a:t>
            </a:r>
            <a:r>
              <a:rPr kumimoji="1" lang="en-US" altLang="ja-JP" sz="1100" b="1" dirty="0" smtClean="0"/>
              <a:t>10</a:t>
            </a:r>
            <a:r>
              <a:rPr kumimoji="1" lang="ja-JP" altLang="en-US" sz="1100" b="1" dirty="0" smtClean="0"/>
              <a:t>年が経過・その間大震災等で国内の新築住宅事情も大幅に変化して・・・</a:t>
            </a:r>
            <a:r>
              <a:rPr kumimoji="1" lang="ja-JP" altLang="en-US" sz="1100" b="1" dirty="0" smtClean="0"/>
              <a:t>今、世間は「</a:t>
            </a:r>
            <a:r>
              <a:rPr kumimoji="1" lang="ja-JP" altLang="en-US" sz="1100" b="1" dirty="0" smtClean="0"/>
              <a:t>ＺＥＨ」オンリーになり、エコハウスの考え方は何処かへ行ってしまったよう</a:t>
            </a:r>
            <a:r>
              <a:rPr kumimoji="1" lang="ja-JP" altLang="en-US" sz="1100" b="1" dirty="0" smtClean="0"/>
              <a:t>にＺＥＨ住宅は片</a:t>
            </a:r>
            <a:r>
              <a:rPr kumimoji="1" lang="ja-JP" altLang="en-US" sz="1100" b="1" dirty="0" smtClean="0"/>
              <a:t>流れの屋根に太陽光の住宅になってしまいました。今回は</a:t>
            </a:r>
            <a:r>
              <a:rPr kumimoji="1" lang="ja-JP" altLang="en-US" sz="1100" b="1" dirty="0" smtClean="0"/>
              <a:t>当時</a:t>
            </a:r>
            <a:r>
              <a:rPr kumimoji="1" lang="en-US" altLang="ja-JP" sz="1100" b="1" dirty="0" smtClean="0"/>
              <a:t>20</a:t>
            </a:r>
            <a:r>
              <a:rPr kumimoji="1" lang="ja-JP" altLang="en-US" sz="1100" b="1" dirty="0" smtClean="0"/>
              <a:t>棟</a:t>
            </a:r>
            <a:r>
              <a:rPr kumimoji="1" lang="ja-JP" altLang="en-US" sz="1100" b="1" smtClean="0"/>
              <a:t>の</a:t>
            </a:r>
            <a:r>
              <a:rPr kumimoji="1" lang="ja-JP" altLang="en-US" sz="1100" b="1" smtClean="0"/>
              <a:t>物件の中で最北の下川エコハウスを設計</a:t>
            </a:r>
            <a:r>
              <a:rPr kumimoji="1" lang="ja-JP" altLang="en-US" sz="1100" b="1" dirty="0" smtClean="0"/>
              <a:t>されました</a:t>
            </a:r>
            <a:r>
              <a:rPr lang="ja-JP" altLang="en-US" sz="1100" b="1" dirty="0" smtClean="0"/>
              <a:t>櫻井</a:t>
            </a:r>
            <a:r>
              <a:rPr lang="ja-JP" altLang="en-US" sz="1100" b="1" dirty="0"/>
              <a:t>氏</a:t>
            </a:r>
            <a:r>
              <a:rPr kumimoji="1" lang="ja-JP" altLang="en-US" sz="1100" b="1" dirty="0" smtClean="0"/>
              <a:t>と最南の宮古島を設計された伊志嶺氏、そして</a:t>
            </a:r>
            <a:r>
              <a:rPr lang="ja-JP" altLang="en-US" sz="1100" b="1" dirty="0" smtClean="0"/>
              <a:t>全国のエコハウスを検証された東京大学の前</a:t>
            </a:r>
            <a:r>
              <a:rPr lang="ja-JP" altLang="en-US" sz="1100" b="1" smtClean="0"/>
              <a:t>先生</a:t>
            </a:r>
            <a:r>
              <a:rPr lang="ja-JP" altLang="en-US" sz="1100" b="1" smtClean="0"/>
              <a:t>を下川に</a:t>
            </a:r>
            <a:r>
              <a:rPr lang="ja-JP" altLang="en-US" sz="1100" b="1" dirty="0" smtClean="0"/>
              <a:t>お招きして地元の方々と交流会を開催したいと思っております。</a:t>
            </a:r>
            <a:r>
              <a:rPr kumimoji="1" lang="ja-JP" altLang="en-US" sz="1100" b="1" dirty="0" smtClean="0"/>
              <a:t>中々</a:t>
            </a:r>
            <a:r>
              <a:rPr kumimoji="1" lang="ja-JP" altLang="en-US" sz="1100" b="1" dirty="0"/>
              <a:t>・</a:t>
            </a:r>
            <a:r>
              <a:rPr kumimoji="1" lang="ja-JP" altLang="en-US" sz="1100" b="1" dirty="0" smtClean="0"/>
              <a:t>宮古島迄はいけないし・全国のエコハウスの話を聞く機会も少ないと思いますので是非皆様の御参加をお願いもうしあげます。当日先生方は全員</a:t>
            </a:r>
            <a:r>
              <a:rPr lang="ja-JP" altLang="en-US" sz="1100" b="1" dirty="0"/>
              <a:t>下川</a:t>
            </a:r>
            <a:r>
              <a:rPr kumimoji="1" lang="ja-JP" altLang="en-US" sz="1100" b="1" dirty="0" smtClean="0"/>
              <a:t>エコハウスに宿泊する予定です。御都合よい方は一緒の宿泊も可能「人数制限有りますが」ですので</a:t>
            </a:r>
            <a:endParaRPr kumimoji="1" lang="en-US" altLang="ja-JP" sz="1100" b="1" dirty="0" smtClean="0"/>
          </a:p>
          <a:p>
            <a:r>
              <a:rPr lang="ja-JP" altLang="en-US" sz="1100" b="1" dirty="0" smtClean="0"/>
              <a:t>併せて申し込み頂ければ幸い</a:t>
            </a:r>
            <a:r>
              <a:rPr lang="ja-JP" altLang="en-US" sz="1100" b="1" dirty="0"/>
              <a:t>です</a:t>
            </a:r>
            <a:r>
              <a:rPr lang="ja-JP" altLang="en-US" sz="1100" b="1" dirty="0" smtClean="0"/>
              <a:t>。</a:t>
            </a:r>
            <a:r>
              <a:rPr lang="en-US" altLang="ja-JP" sz="1100" b="1" dirty="0" smtClean="0"/>
              <a:t>13</a:t>
            </a:r>
            <a:r>
              <a:rPr lang="ja-JP" altLang="en-US" sz="1100" b="1" dirty="0" smtClean="0"/>
              <a:t>日午前中は下川町で昨年オープンしました（コモレビ・</a:t>
            </a:r>
            <a:r>
              <a:rPr lang="en-US" altLang="ja-JP" sz="1100" b="1" dirty="0">
                <a:hlinkClick r:id="rId9"/>
              </a:rPr>
              <a:t>http://www.shimokawa-time.net/161203</a:t>
            </a:r>
            <a:r>
              <a:rPr lang="en-US" altLang="ja-JP" sz="1100" b="1" dirty="0" smtClean="0">
                <a:hlinkClick r:id="rId9"/>
              </a:rPr>
              <a:t>/</a:t>
            </a:r>
            <a:r>
              <a:rPr lang="ja-JP" altLang="en-US" sz="1100" b="1" dirty="0"/>
              <a:t>で、</a:t>
            </a:r>
            <a:r>
              <a:rPr lang="ja-JP" altLang="en-US" sz="1100" b="1" dirty="0" smtClean="0"/>
              <a:t>講師の方々との意見交換会を開催致しますので多くの方々の参加をお願い致します。</a:t>
            </a:r>
            <a:endParaRPr lang="en-US" altLang="ja-JP" sz="1100" dirty="0"/>
          </a:p>
          <a:p>
            <a:r>
              <a:rPr lang="en-US" altLang="ja-JP" sz="1100" b="1" dirty="0" smtClean="0"/>
              <a:t>12</a:t>
            </a:r>
            <a:r>
              <a:rPr lang="ja-JP" altLang="en-US" sz="1100" b="1" dirty="0" smtClean="0"/>
              <a:t>日の懇親会はエコハウス二階にて手作りの場を設けます・・・・</a:t>
            </a:r>
            <a:endParaRPr lang="en-US" altLang="ja-JP" sz="1100" b="1" dirty="0" smtClean="0"/>
          </a:p>
          <a:p>
            <a:r>
              <a:rPr lang="ja-JP" altLang="en-US" sz="1100" b="1" dirty="0" smtClean="0"/>
              <a:t>是非　この機会に講師の方々をゆっくり語らいません</a:t>
            </a:r>
            <a:r>
              <a:rPr lang="ja-JP" altLang="en-US" sz="1200" b="1" dirty="0" smtClean="0"/>
              <a:t>か・・・</a:t>
            </a:r>
            <a:endParaRPr lang="en-US" altLang="ja-JP" sz="1000" b="1" dirty="0" smtClean="0"/>
          </a:p>
        </p:txBody>
      </p:sp>
      <p:pic>
        <p:nvPicPr>
          <p:cNvPr id="30" name="Picture 6" descr="櫻井　百子さん"/>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9726" y="608318"/>
            <a:ext cx="1187624" cy="1531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894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274</Words>
  <Application>Microsoft Office PowerPoint</Application>
  <PresentationFormat>画面に合わせる (4:3)</PresentationFormat>
  <Paragraphs>24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Sakai</cp:lastModifiedBy>
  <cp:revision>79</cp:revision>
  <cp:lastPrinted>2015-07-05T08:58:11Z</cp:lastPrinted>
  <dcterms:created xsi:type="dcterms:W3CDTF">2013-08-16T01:45:33Z</dcterms:created>
  <dcterms:modified xsi:type="dcterms:W3CDTF">2017-01-16T23:55:03Z</dcterms:modified>
</cp:coreProperties>
</file>