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144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akai" initial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30" d="100"/>
          <a:sy n="130" d="100"/>
        </p:scale>
        <p:origin x="-1022" y="397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6363" cy="511731"/>
          </a:xfrm>
          <a:prstGeom prst="rect">
            <a:avLst/>
          </a:prstGeom>
        </p:spPr>
        <p:txBody>
          <a:bodyPr vert="horz" lIns="99037" tIns="49519" rIns="99037" bIns="49519"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295" y="0"/>
            <a:ext cx="3076363" cy="511731"/>
          </a:xfrm>
          <a:prstGeom prst="rect">
            <a:avLst/>
          </a:prstGeom>
        </p:spPr>
        <p:txBody>
          <a:bodyPr vert="horz" lIns="99037" tIns="49519" rIns="99037" bIns="49519" rtlCol="0"/>
          <a:lstStyle>
            <a:lvl1pPr algn="r">
              <a:defRPr sz="1300"/>
            </a:lvl1pPr>
          </a:lstStyle>
          <a:p>
            <a:fld id="{40BEB001-466F-4417-BA8B-55FC7B3199E8}" type="datetimeFigureOut">
              <a:rPr kumimoji="1" lang="ja-JP" altLang="en-US" smtClean="0"/>
              <a:t>2017/1/17</a:t>
            </a:fld>
            <a:endParaRPr kumimoji="1" lang="ja-JP" altLang="en-US"/>
          </a:p>
        </p:txBody>
      </p:sp>
      <p:sp>
        <p:nvSpPr>
          <p:cNvPr id="4" name="スライド イメージ プレースホルダー 3"/>
          <p:cNvSpPr>
            <a:spLocks noGrp="1" noRot="1" noChangeAspect="1"/>
          </p:cNvSpPr>
          <p:nvPr>
            <p:ph type="sldImg" idx="2"/>
          </p:nvPr>
        </p:nvSpPr>
        <p:spPr>
          <a:xfrm>
            <a:off x="2111375" y="768350"/>
            <a:ext cx="2876550" cy="3836988"/>
          </a:xfrm>
          <a:prstGeom prst="rect">
            <a:avLst/>
          </a:prstGeom>
          <a:noFill/>
          <a:ln w="12700">
            <a:solidFill>
              <a:prstClr val="black"/>
            </a:solidFill>
          </a:ln>
        </p:spPr>
        <p:txBody>
          <a:bodyPr vert="horz" lIns="99037" tIns="49519" rIns="99037" bIns="49519" rtlCol="0" anchor="ctr"/>
          <a:lstStyle/>
          <a:p>
            <a:endParaRPr lang="ja-JP" altLang="en-US"/>
          </a:p>
        </p:txBody>
      </p:sp>
      <p:sp>
        <p:nvSpPr>
          <p:cNvPr id="5" name="ノート プレースホルダー 4"/>
          <p:cNvSpPr>
            <a:spLocks noGrp="1"/>
          </p:cNvSpPr>
          <p:nvPr>
            <p:ph type="body" sz="quarter" idx="3"/>
          </p:nvPr>
        </p:nvSpPr>
        <p:spPr>
          <a:xfrm>
            <a:off x="709931" y="4861442"/>
            <a:ext cx="5679440" cy="4605576"/>
          </a:xfrm>
          <a:prstGeom prst="rect">
            <a:avLst/>
          </a:prstGeom>
        </p:spPr>
        <p:txBody>
          <a:bodyPr vert="horz" lIns="99037" tIns="49519" rIns="99037" bIns="49519"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721107"/>
            <a:ext cx="3076363" cy="511731"/>
          </a:xfrm>
          <a:prstGeom prst="rect">
            <a:avLst/>
          </a:prstGeom>
        </p:spPr>
        <p:txBody>
          <a:bodyPr vert="horz" lIns="99037" tIns="49519" rIns="99037" bIns="49519"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295" y="9721107"/>
            <a:ext cx="3076363" cy="511731"/>
          </a:xfrm>
          <a:prstGeom prst="rect">
            <a:avLst/>
          </a:prstGeom>
        </p:spPr>
        <p:txBody>
          <a:bodyPr vert="horz" lIns="99037" tIns="49519" rIns="99037" bIns="49519" rtlCol="0" anchor="b"/>
          <a:lstStyle>
            <a:lvl1pPr algn="r">
              <a:defRPr sz="1300"/>
            </a:lvl1pPr>
          </a:lstStyle>
          <a:p>
            <a:fld id="{290C7F79-2A7D-4DC8-AB19-A3DAB5A1A924}" type="slidenum">
              <a:rPr kumimoji="1" lang="ja-JP" altLang="en-US" smtClean="0"/>
              <a:t>‹#›</a:t>
            </a:fld>
            <a:endParaRPr kumimoji="1" lang="ja-JP" altLang="en-US"/>
          </a:p>
        </p:txBody>
      </p:sp>
    </p:spTree>
    <p:extLst>
      <p:ext uri="{BB962C8B-B14F-4D97-AF65-F5344CB8AC3E}">
        <p14:creationId xmlns:p14="http://schemas.microsoft.com/office/powerpoint/2010/main" val="110387812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90C7F79-2A7D-4DC8-AB19-A3DAB5A1A924}" type="slidenum">
              <a:rPr kumimoji="1" lang="ja-JP" altLang="en-US" smtClean="0"/>
              <a:t>1</a:t>
            </a:fld>
            <a:endParaRPr kumimoji="1" lang="ja-JP" altLang="en-US" dirty="0"/>
          </a:p>
        </p:txBody>
      </p:sp>
    </p:spTree>
    <p:extLst>
      <p:ext uri="{BB962C8B-B14F-4D97-AF65-F5344CB8AC3E}">
        <p14:creationId xmlns:p14="http://schemas.microsoft.com/office/powerpoint/2010/main" val="2302682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290C7F79-2A7D-4DC8-AB19-A3DAB5A1A924}" type="slidenum">
              <a:rPr kumimoji="1" lang="ja-JP" altLang="en-US" smtClean="0"/>
              <a:t>2</a:t>
            </a:fld>
            <a:endParaRPr kumimoji="1" lang="ja-JP" altLang="en-US"/>
          </a:p>
        </p:txBody>
      </p:sp>
    </p:spTree>
    <p:extLst>
      <p:ext uri="{BB962C8B-B14F-4D97-AF65-F5344CB8AC3E}">
        <p14:creationId xmlns:p14="http://schemas.microsoft.com/office/powerpoint/2010/main" val="1507426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327376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2940826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1943646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4348708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3220078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97244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4027101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1470104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3968752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4246997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EF710DE-F600-4A2C-8B90-BB17BD1E555C}" type="datetimeFigureOut">
              <a:rPr kumimoji="1" lang="ja-JP" altLang="en-US" smtClean="0"/>
              <a:t>2017/1/17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33712088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EF710DE-F600-4A2C-8B90-BB17BD1E555C}" type="datetimeFigureOut">
              <a:rPr kumimoji="1" lang="ja-JP" altLang="en-US" smtClean="0"/>
              <a:t>2017/1/17</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E8315877-E9B1-4452-A250-13F682098CCD}" type="slidenum">
              <a:rPr kumimoji="1" lang="ja-JP" altLang="en-US" smtClean="0"/>
              <a:t>‹#›</a:t>
            </a:fld>
            <a:endParaRPr kumimoji="1" lang="ja-JP" altLang="en-US"/>
          </a:p>
        </p:txBody>
      </p:sp>
    </p:spTree>
    <p:extLst>
      <p:ext uri="{BB962C8B-B14F-4D97-AF65-F5344CB8AC3E}">
        <p14:creationId xmlns:p14="http://schemas.microsoft.com/office/powerpoint/2010/main" val="2586344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image" Target="../media/image9.jpeg"/><Relationship Id="rId3" Type="http://schemas.openxmlformats.org/officeDocument/2006/relationships/hyperlink" Target="mailto:shidayachi2727@gmail.com" TargetMode="External"/><Relationship Id="rId7" Type="http://schemas.openxmlformats.org/officeDocument/2006/relationships/image" Target="../media/image4.gif"/><Relationship Id="rId12" Type="http://schemas.openxmlformats.org/officeDocument/2006/relationships/hyperlink" Target="http://maelab.arch.t.u-tokyo.ac.jp/_userdata/download/mae.jp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3.gif"/><Relationship Id="rId11" Type="http://schemas.openxmlformats.org/officeDocument/2006/relationships/image" Target="../media/image8.jpeg"/><Relationship Id="rId5" Type="http://schemas.openxmlformats.org/officeDocument/2006/relationships/image" Target="../media/image2.jpeg"/><Relationship Id="rId10" Type="http://schemas.openxmlformats.org/officeDocument/2006/relationships/image" Target="../media/image7.jpeg"/><Relationship Id="rId4" Type="http://schemas.openxmlformats.org/officeDocument/2006/relationships/image" Target="../media/image1.jpeg"/><Relationship Id="rId9" Type="http://schemas.openxmlformats.org/officeDocument/2006/relationships/image" Target="../media/image6.jpeg"/><Relationship Id="rId14"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3146" y="360477"/>
            <a:ext cx="6844054" cy="8711515"/>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正方形/長方形 5"/>
          <p:cNvSpPr/>
          <p:nvPr/>
        </p:nvSpPr>
        <p:spPr>
          <a:xfrm>
            <a:off x="-29426" y="384158"/>
            <a:ext cx="6858000" cy="1288958"/>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メイリオ" pitchFamily="50" charset="-128"/>
                <a:ea typeface="メイリオ" pitchFamily="50" charset="-128"/>
                <a:cs typeface="メイリオ" pitchFamily="50" charset="-128"/>
              </a:rPr>
              <a:t>エコハウス考イン</a:t>
            </a:r>
            <a:r>
              <a:rPr lang="ja-JP" altLang="en-US"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メイリオ" pitchFamily="50" charset="-128"/>
                <a:ea typeface="メイリオ" pitchFamily="50" charset="-128"/>
                <a:cs typeface="メイリオ" pitchFamily="50" charset="-128"/>
              </a:rPr>
              <a:t>北海道・２０１</a:t>
            </a:r>
            <a:r>
              <a:rPr lang="en-US" altLang="ja-JP" sz="32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メイリオ" pitchFamily="50" charset="-128"/>
                <a:ea typeface="メイリオ" pitchFamily="50" charset="-128"/>
                <a:cs typeface="メイリオ" pitchFamily="50" charset="-128"/>
              </a:rPr>
              <a:t>7</a:t>
            </a:r>
          </a:p>
          <a:p>
            <a:pPr algn="ctr"/>
            <a:r>
              <a:rPr lang="ja-JP" altLang="en-US" sz="32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メイリオ" pitchFamily="50" charset="-128"/>
                <a:ea typeface="メイリオ" pitchFamily="50" charset="-128"/>
                <a:cs typeface="メイリオ" pitchFamily="50" charset="-128"/>
              </a:rPr>
              <a:t>　</a:t>
            </a:r>
            <a:r>
              <a:rPr lang="ja-JP" altLang="en-US" sz="2800" b="1" dirty="0" smtClean="0">
                <a:ln w="18000">
                  <a:solidFill>
                    <a:schemeClr val="tx1"/>
                  </a:solidFill>
                  <a:prstDash val="solid"/>
                  <a:miter lim="800000"/>
                </a:ln>
                <a:noFill/>
                <a:effectLst>
                  <a:outerShdw blurRad="25500" dist="23000" dir="7020000" algn="tl">
                    <a:srgbClr val="000000">
                      <a:alpha val="50000"/>
                    </a:srgbClr>
                  </a:outerShdw>
                </a:effectLst>
                <a:latin typeface="メイリオ" pitchFamily="50" charset="-128"/>
                <a:ea typeface="メイリオ" pitchFamily="50" charset="-128"/>
                <a:cs typeface="メイリオ" pitchFamily="50" charset="-128"/>
              </a:rPr>
              <a:t>エコハウスがいつの間にか？ＺＥＨ</a:t>
            </a:r>
            <a:endParaRPr lang="en-US" altLang="ja-JP" sz="2800" b="1" dirty="0" smtClean="0">
              <a:ln w="18000">
                <a:solidFill>
                  <a:schemeClr val="tx1"/>
                </a:solidFill>
                <a:prstDash val="solid"/>
                <a:miter lim="800000"/>
              </a:ln>
              <a:noFill/>
              <a:effectLst>
                <a:outerShdw blurRad="25500" dist="23000" dir="7020000" algn="tl">
                  <a:srgbClr val="000000">
                    <a:alpha val="50000"/>
                  </a:srgbClr>
                </a:outerShdw>
              </a:effectLst>
              <a:latin typeface="メイリオ" pitchFamily="50" charset="-128"/>
              <a:ea typeface="メイリオ" pitchFamily="50" charset="-128"/>
              <a:cs typeface="メイリオ" pitchFamily="50" charset="-128"/>
            </a:endParaRPr>
          </a:p>
        </p:txBody>
      </p:sp>
      <p:sp>
        <p:nvSpPr>
          <p:cNvPr id="7" name="正方形/長方形 6"/>
          <p:cNvSpPr/>
          <p:nvPr/>
        </p:nvSpPr>
        <p:spPr>
          <a:xfrm>
            <a:off x="16898" y="5862"/>
            <a:ext cx="6858000" cy="378296"/>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メイリオ" pitchFamily="50" charset="-128"/>
                <a:ea typeface="メイリオ" pitchFamily="50" charset="-128"/>
                <a:cs typeface="メイリオ" pitchFamily="50" charset="-128"/>
              </a:rPr>
              <a:t>　</a:t>
            </a:r>
            <a:r>
              <a:rPr lang="ja-JP" altLang="en-US" sz="1600" b="1" dirty="0" smtClean="0">
                <a:latin typeface="メイリオ" pitchFamily="50" charset="-128"/>
                <a:ea typeface="メイリオ" pitchFamily="50" charset="-128"/>
                <a:cs typeface="メイリオ" pitchFamily="50" charset="-128"/>
              </a:rPr>
              <a:t>ソトダン２１　新春オープン研修会　</a:t>
            </a:r>
            <a:r>
              <a:rPr lang="en-US" altLang="ja-JP" sz="2400" b="1" u="sng" dirty="0" smtClean="0">
                <a:solidFill>
                  <a:srgbClr val="C00000"/>
                </a:solidFill>
                <a:latin typeface="メイリオ" pitchFamily="50" charset="-128"/>
                <a:ea typeface="メイリオ" pitchFamily="50" charset="-128"/>
                <a:cs typeface="メイリオ" pitchFamily="50" charset="-128"/>
              </a:rPr>
              <a:t>2</a:t>
            </a:r>
            <a:r>
              <a:rPr lang="ja-JP" altLang="en-US" sz="2400" b="1" u="sng" dirty="0" smtClean="0">
                <a:solidFill>
                  <a:srgbClr val="C00000"/>
                </a:solidFill>
                <a:latin typeface="メイリオ" pitchFamily="50" charset="-128"/>
                <a:ea typeface="メイリオ" pitchFamily="50" charset="-128"/>
                <a:cs typeface="メイリオ" pitchFamily="50" charset="-128"/>
              </a:rPr>
              <a:t>月</a:t>
            </a:r>
            <a:r>
              <a:rPr lang="en-US" altLang="ja-JP" sz="2400" b="1" u="sng" dirty="0" smtClean="0">
                <a:solidFill>
                  <a:srgbClr val="C00000"/>
                </a:solidFill>
                <a:latin typeface="メイリオ" pitchFamily="50" charset="-128"/>
                <a:ea typeface="メイリオ" pitchFamily="50" charset="-128"/>
                <a:cs typeface="メイリオ" pitchFamily="50" charset="-128"/>
              </a:rPr>
              <a:t>14</a:t>
            </a:r>
            <a:r>
              <a:rPr lang="ja-JP" altLang="en-US" sz="2400" b="1" u="sng" dirty="0" smtClean="0">
                <a:solidFill>
                  <a:srgbClr val="C00000"/>
                </a:solidFill>
                <a:latin typeface="メイリオ" pitchFamily="50" charset="-128"/>
                <a:ea typeface="メイリオ" pitchFamily="50" charset="-128"/>
                <a:cs typeface="メイリオ" pitchFamily="50" charset="-128"/>
              </a:rPr>
              <a:t>日開催</a:t>
            </a:r>
            <a:endParaRPr kumimoji="1" lang="ja-JP" altLang="en-US" sz="2400" b="1" u="sng" dirty="0">
              <a:ln w="18000">
                <a:solidFill>
                  <a:schemeClr val="accent2">
                    <a:satMod val="140000"/>
                  </a:schemeClr>
                </a:solidFill>
                <a:prstDash val="solid"/>
                <a:miter lim="800000"/>
              </a:ln>
              <a:solidFill>
                <a:srgbClr val="C00000"/>
              </a:solidFill>
              <a:effectLst>
                <a:outerShdw blurRad="25500" dist="23000" dir="7020000" algn="tl">
                  <a:srgbClr val="000000">
                    <a:alpha val="50000"/>
                  </a:srgbClr>
                </a:outerShdw>
              </a:effectLst>
              <a:latin typeface="メイリオ" pitchFamily="50" charset="-128"/>
              <a:ea typeface="メイリオ" pitchFamily="50" charset="-128"/>
              <a:cs typeface="メイリオ" pitchFamily="50" charset="-128"/>
            </a:endParaRPr>
          </a:p>
        </p:txBody>
      </p:sp>
      <p:cxnSp>
        <p:nvCxnSpPr>
          <p:cNvPr id="9" name="直線コネクタ 8"/>
          <p:cNvCxnSpPr/>
          <p:nvPr/>
        </p:nvCxnSpPr>
        <p:spPr>
          <a:xfrm>
            <a:off x="188640" y="0"/>
            <a:ext cx="0" cy="756592"/>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341040" y="0"/>
            <a:ext cx="0" cy="756592"/>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6669360" y="0"/>
            <a:ext cx="0" cy="756592"/>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a:xfrm>
            <a:off x="6525344" y="-17041"/>
            <a:ext cx="0" cy="773633"/>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sp>
        <p:nvSpPr>
          <p:cNvPr id="25" name="正方形/長方形 24"/>
          <p:cNvSpPr/>
          <p:nvPr/>
        </p:nvSpPr>
        <p:spPr>
          <a:xfrm>
            <a:off x="-18737" y="1403648"/>
            <a:ext cx="6885384"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ja-JP" sz="1600" b="1" dirty="0">
              <a:solidFill>
                <a:schemeClr val="accent6">
                  <a:lumMod val="75000"/>
                </a:schemeClr>
              </a:solidFill>
              <a:effectLst>
                <a:outerShdw blurRad="38100" dist="38100" dir="2700000" algn="tl">
                  <a:srgbClr val="000000">
                    <a:alpha val="43137"/>
                  </a:srgbClr>
                </a:outerShdw>
              </a:effectLst>
              <a:latin typeface="メイリオ" pitchFamily="50" charset="-128"/>
              <a:ea typeface="メイリオ" pitchFamily="50" charset="-128"/>
              <a:cs typeface="メイリオ" pitchFamily="50" charset="-128"/>
            </a:endParaRPr>
          </a:p>
        </p:txBody>
      </p:sp>
      <p:sp>
        <p:nvSpPr>
          <p:cNvPr id="29" name="Rectangle 4"/>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5" name="正方形/長方形 34"/>
          <p:cNvSpPr/>
          <p:nvPr/>
        </p:nvSpPr>
        <p:spPr>
          <a:xfrm>
            <a:off x="-18737" y="3414648"/>
            <a:ext cx="6889983" cy="1656184"/>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b="1" dirty="0" smtClean="0">
              <a:solidFill>
                <a:schemeClr val="accent6">
                  <a:lumMod val="75000"/>
                </a:schemeClr>
              </a:solidFill>
              <a:latin typeface="メイリオ" pitchFamily="50" charset="-128"/>
              <a:ea typeface="メイリオ" pitchFamily="50" charset="-128"/>
              <a:cs typeface="メイリオ" pitchFamily="50" charset="-128"/>
            </a:endParaRPr>
          </a:p>
          <a:p>
            <a:endParaRPr lang="en-US" altLang="ja-JP" sz="1400" b="1" dirty="0" smtClean="0">
              <a:solidFill>
                <a:srgbClr val="7030A0"/>
              </a:solidFill>
              <a:latin typeface="メイリオ" pitchFamily="50" charset="-128"/>
              <a:ea typeface="メイリオ" pitchFamily="50" charset="-128"/>
              <a:cs typeface="メイリオ" pitchFamily="50" charset="-128"/>
            </a:endParaRPr>
          </a:p>
        </p:txBody>
      </p:sp>
      <p:cxnSp>
        <p:nvCxnSpPr>
          <p:cNvPr id="41" name="直線コネクタ 40"/>
          <p:cNvCxnSpPr/>
          <p:nvPr/>
        </p:nvCxnSpPr>
        <p:spPr>
          <a:xfrm>
            <a:off x="0" y="5584104"/>
            <a:ext cx="14557" cy="3744416"/>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a:off x="6683052" y="5652120"/>
            <a:ext cx="0" cy="3096344"/>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sp>
        <p:nvSpPr>
          <p:cNvPr id="45" name="正方形/長方形 44"/>
          <p:cNvSpPr/>
          <p:nvPr/>
        </p:nvSpPr>
        <p:spPr>
          <a:xfrm>
            <a:off x="138521" y="5079089"/>
            <a:ext cx="6480720" cy="1800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accent1">
                    <a:lumMod val="50000"/>
                  </a:schemeClr>
                </a:solidFill>
                <a:latin typeface="メイリオ" pitchFamily="50" charset="-128"/>
                <a:ea typeface="メイリオ" pitchFamily="50" charset="-128"/>
                <a:cs typeface="メイリオ" pitchFamily="50" charset="-128"/>
              </a:rPr>
              <a:t>研修プログラム</a:t>
            </a:r>
            <a:endParaRPr kumimoji="1" lang="ja-JP" altLang="en-US" sz="1400" dirty="0">
              <a:solidFill>
                <a:schemeClr val="accent1">
                  <a:lumMod val="50000"/>
                </a:schemeClr>
              </a:solidFill>
              <a:latin typeface="メイリオ" pitchFamily="50" charset="-128"/>
              <a:ea typeface="メイリオ" pitchFamily="50" charset="-128"/>
              <a:cs typeface="メイリオ" pitchFamily="50" charset="-128"/>
            </a:endParaRPr>
          </a:p>
        </p:txBody>
      </p:sp>
      <p:cxnSp>
        <p:nvCxnSpPr>
          <p:cNvPr id="48" name="直線コネクタ 47"/>
          <p:cNvCxnSpPr/>
          <p:nvPr/>
        </p:nvCxnSpPr>
        <p:spPr>
          <a:xfrm>
            <a:off x="196351" y="8748464"/>
            <a:ext cx="6473874" cy="0"/>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sp>
        <p:nvSpPr>
          <p:cNvPr id="49" name="正方形/長方形 48"/>
          <p:cNvSpPr/>
          <p:nvPr/>
        </p:nvSpPr>
        <p:spPr>
          <a:xfrm>
            <a:off x="34916" y="8748464"/>
            <a:ext cx="6885384" cy="3235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latin typeface="メイリオ" pitchFamily="50" charset="-128"/>
                <a:ea typeface="メイリオ" pitchFamily="50" charset="-128"/>
                <a:cs typeface="メイリオ" pitchFamily="50" charset="-128"/>
              </a:rPr>
              <a:t>　　</a:t>
            </a:r>
            <a:r>
              <a:rPr kumimoji="1" lang="ja-JP" altLang="en-US" sz="1100" b="1" dirty="0" smtClean="0">
                <a:solidFill>
                  <a:schemeClr val="tx1">
                    <a:lumMod val="65000"/>
                    <a:lumOff val="35000"/>
                  </a:schemeClr>
                </a:solidFill>
                <a:latin typeface="メイリオ" pitchFamily="50" charset="-128"/>
                <a:ea typeface="メイリオ" pitchFamily="50" charset="-128"/>
                <a:cs typeface="メイリオ" pitchFamily="50" charset="-128"/>
              </a:rPr>
              <a:t>主催：ソトダン</a:t>
            </a:r>
            <a:r>
              <a:rPr kumimoji="1" lang="en-US" altLang="ja-JP" sz="1100" b="1" dirty="0" smtClean="0">
                <a:solidFill>
                  <a:schemeClr val="tx1">
                    <a:lumMod val="65000"/>
                    <a:lumOff val="35000"/>
                  </a:schemeClr>
                </a:solidFill>
                <a:latin typeface="メイリオ" pitchFamily="50" charset="-128"/>
                <a:ea typeface="メイリオ" pitchFamily="50" charset="-128"/>
                <a:cs typeface="メイリオ" pitchFamily="50" charset="-128"/>
              </a:rPr>
              <a:t>21</a:t>
            </a:r>
            <a:r>
              <a:rPr kumimoji="1" lang="ja-JP" altLang="en-US" sz="1100" b="1" dirty="0" smtClean="0">
                <a:solidFill>
                  <a:schemeClr val="tx1">
                    <a:lumMod val="65000"/>
                    <a:lumOff val="35000"/>
                  </a:schemeClr>
                </a:solidFill>
                <a:latin typeface="メイリオ" pitchFamily="50" charset="-128"/>
                <a:ea typeface="メイリオ" pitchFamily="50" charset="-128"/>
                <a:cs typeface="メイリオ" pitchFamily="50" charset="-128"/>
              </a:rPr>
              <a:t>　後援・北海道ビルダーズ協会・ＪＩＡ北海道支部</a:t>
            </a:r>
            <a:endParaRPr kumimoji="1" lang="en-US" altLang="ja-JP" sz="1100" b="1" dirty="0" smtClean="0">
              <a:solidFill>
                <a:schemeClr val="tx1">
                  <a:lumMod val="65000"/>
                  <a:lumOff val="35000"/>
                </a:schemeClr>
              </a:solidFill>
              <a:latin typeface="メイリオ" pitchFamily="50" charset="-128"/>
              <a:ea typeface="メイリオ" pitchFamily="50" charset="-128"/>
              <a:cs typeface="メイリオ" pitchFamily="50" charset="-128"/>
            </a:endParaRPr>
          </a:p>
          <a:p>
            <a:pPr algn="ctr"/>
            <a:r>
              <a:rPr kumimoji="1" lang="ja-JP" altLang="en-US" sz="1100" b="1" dirty="0" smtClean="0">
                <a:solidFill>
                  <a:schemeClr val="tx1">
                    <a:lumMod val="65000"/>
                    <a:lumOff val="35000"/>
                  </a:schemeClr>
                </a:solidFill>
                <a:latin typeface="メイリオ" pitchFamily="50" charset="-128"/>
                <a:ea typeface="メイリオ" pitchFamily="50" charset="-128"/>
                <a:cs typeface="メイリオ" pitchFamily="50" charset="-128"/>
              </a:rPr>
              <a:t>　協力：㈱札促社、㈱北海道住宅新聞社、㈱北海道住宅通信社</a:t>
            </a:r>
            <a:endParaRPr kumimoji="1" lang="ja-JP" altLang="en-US" sz="1100" b="1" dirty="0">
              <a:solidFill>
                <a:schemeClr val="tx1">
                  <a:lumMod val="65000"/>
                  <a:lumOff val="35000"/>
                </a:schemeClr>
              </a:solidFill>
              <a:latin typeface="メイリオ" pitchFamily="50" charset="-128"/>
              <a:ea typeface="メイリオ" pitchFamily="50" charset="-128"/>
              <a:cs typeface="メイリオ"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494681062"/>
              </p:ext>
            </p:extLst>
          </p:nvPr>
        </p:nvGraphicFramePr>
        <p:xfrm>
          <a:off x="498848" y="5292079"/>
          <a:ext cx="5915529" cy="3193525"/>
        </p:xfrm>
        <a:graphic>
          <a:graphicData uri="http://schemas.openxmlformats.org/drawingml/2006/table">
            <a:tbl>
              <a:tblPr firstRow="1" bandRow="1">
                <a:tableStyleId>{F5AB1C69-6EDB-4FF4-983F-18BD219EF322}</a:tableStyleId>
              </a:tblPr>
              <a:tblGrid>
                <a:gridCol w="906883"/>
                <a:gridCol w="5008646"/>
              </a:tblGrid>
              <a:tr h="354284">
                <a:tc>
                  <a:txBody>
                    <a:bodyPr/>
                    <a:lstStyle/>
                    <a:p>
                      <a:r>
                        <a:rPr kumimoji="1" lang="ja-JP" altLang="en-US" sz="1400" dirty="0" smtClean="0"/>
                        <a:t>時間</a:t>
                      </a:r>
                      <a:endParaRPr kumimoji="1" lang="ja-JP" altLang="en-US" sz="1400" dirty="0"/>
                    </a:p>
                  </a:txBody>
                  <a:tcPr/>
                </a:tc>
                <a:tc>
                  <a:txBody>
                    <a:bodyPr/>
                    <a:lstStyle/>
                    <a:p>
                      <a:pPr algn="ctr"/>
                      <a:r>
                        <a:rPr kumimoji="1" lang="ja-JP" altLang="en-US" sz="1400" dirty="0" smtClean="0"/>
                        <a:t>　研修会内容</a:t>
                      </a:r>
                      <a:endParaRPr kumimoji="1" lang="ja-JP" altLang="en-US" sz="1400" dirty="0"/>
                    </a:p>
                  </a:txBody>
                  <a:tcPr/>
                </a:tc>
              </a:tr>
              <a:tr h="503681">
                <a:tc>
                  <a:txBody>
                    <a:bodyPr/>
                    <a:lstStyle/>
                    <a:p>
                      <a:r>
                        <a:rPr kumimoji="1" lang="en-US" altLang="ja-JP" sz="1050" dirty="0" smtClean="0"/>
                        <a:t>13:00</a:t>
                      </a:r>
                    </a:p>
                    <a:p>
                      <a:endParaRPr kumimoji="1" lang="ja-JP" altLang="en-US" sz="1050" b="1" dirty="0"/>
                    </a:p>
                  </a:txBody>
                  <a:tcPr/>
                </a:tc>
                <a:tc>
                  <a:txBody>
                    <a:bodyPr/>
                    <a:lstStyle/>
                    <a:p>
                      <a:r>
                        <a:rPr kumimoji="1" lang="ja-JP" altLang="en-US" sz="1050" dirty="0" smtClean="0"/>
                        <a:t>開会挨拶　　　　　　ソトダン２１　会長　</a:t>
                      </a:r>
                      <a:endParaRPr kumimoji="1" lang="en-US" altLang="ja-JP" sz="1050" dirty="0" smtClean="0"/>
                    </a:p>
                    <a:p>
                      <a:r>
                        <a:rPr kumimoji="1" lang="ja-JP" altLang="en-US" sz="1050" dirty="0" smtClean="0"/>
                        <a:t>　　　　　　　　　　　　　　　　　　　　　　　　　　</a:t>
                      </a:r>
                      <a:r>
                        <a:rPr kumimoji="1" lang="en-US" altLang="ja-JP" sz="1050" dirty="0" smtClean="0"/>
                        <a:t>(</a:t>
                      </a:r>
                      <a:r>
                        <a:rPr kumimoji="1" lang="ja-JP" altLang="en-US" sz="1050" dirty="0" smtClean="0"/>
                        <a:t>株</a:t>
                      </a:r>
                      <a:r>
                        <a:rPr kumimoji="1" lang="en-US" altLang="ja-JP" sz="1050" dirty="0" smtClean="0"/>
                        <a:t>)</a:t>
                      </a:r>
                      <a:r>
                        <a:rPr kumimoji="1" lang="ja-JP" altLang="en-US" sz="1050" dirty="0" smtClean="0"/>
                        <a:t>高橋工務店　　　　　　　　　高橋広明　　　　　　　</a:t>
                      </a:r>
                      <a:endParaRPr kumimoji="1" lang="ja-JP" altLang="en-US" sz="1050" b="1" dirty="0"/>
                    </a:p>
                  </a:txBody>
                  <a:tcPr/>
                </a:tc>
              </a:tr>
              <a:tr h="438180">
                <a:tc>
                  <a:txBody>
                    <a:bodyPr/>
                    <a:lstStyle/>
                    <a:p>
                      <a:r>
                        <a:rPr kumimoji="1" lang="en-US" altLang="ja-JP" sz="1050" dirty="0" smtClean="0"/>
                        <a:t>13:05</a:t>
                      </a:r>
                      <a:r>
                        <a:rPr kumimoji="1" lang="ja-JP" altLang="en-US" sz="1050" dirty="0" smtClean="0"/>
                        <a:t>～</a:t>
                      </a:r>
                      <a:endParaRPr kumimoji="1" lang="en-US" altLang="ja-JP" sz="1050" dirty="0" smtClean="0"/>
                    </a:p>
                    <a:p>
                      <a:r>
                        <a:rPr kumimoji="1" lang="ja-JP" altLang="en-US" sz="1050" dirty="0" smtClean="0"/>
                        <a:t>　</a:t>
                      </a:r>
                      <a:r>
                        <a:rPr kumimoji="1" lang="en-US" altLang="ja-JP" sz="1050" dirty="0" smtClean="0"/>
                        <a:t>14</a:t>
                      </a:r>
                      <a:r>
                        <a:rPr kumimoji="1" lang="ja-JP" altLang="en-US" sz="1050" dirty="0" smtClean="0"/>
                        <a:t>：</a:t>
                      </a:r>
                      <a:r>
                        <a:rPr kumimoji="1" lang="en-US" altLang="ja-JP" sz="1050" dirty="0" smtClean="0"/>
                        <a:t>00</a:t>
                      </a:r>
                    </a:p>
                  </a:txBody>
                  <a:tcPr/>
                </a:tc>
                <a:tc>
                  <a:txBody>
                    <a:bodyPr/>
                    <a:lstStyle/>
                    <a:p>
                      <a:r>
                        <a:rPr kumimoji="1" lang="en-US" altLang="ja-JP" sz="1050" dirty="0" smtClean="0"/>
                        <a:t>《</a:t>
                      </a:r>
                      <a:r>
                        <a:rPr kumimoji="1" lang="ja-JP" altLang="en-US" sz="1050" dirty="0" smtClean="0"/>
                        <a:t>宮古島エコハウス・郊外型・市街地型の特徴について</a:t>
                      </a:r>
                      <a:r>
                        <a:rPr kumimoji="1" lang="en-US" altLang="ja-JP" sz="1050" dirty="0" smtClean="0"/>
                        <a:t>》</a:t>
                      </a:r>
                    </a:p>
                    <a:p>
                      <a:r>
                        <a:rPr kumimoji="1" lang="ja-JP" altLang="en-US" sz="1050" dirty="0" smtClean="0"/>
                        <a:t>　　　　　　　　　　　　　　　　伊志嶺敏子一級建築士事務所　代表　　</a:t>
                      </a:r>
                      <a:r>
                        <a:rPr kumimoji="1" lang="ja-JP" altLang="en-US" sz="1050" smtClean="0"/>
                        <a:t>　　伊</a:t>
                      </a:r>
                      <a:r>
                        <a:rPr kumimoji="1" lang="ja-JP" altLang="en-US" sz="1050" dirty="0" smtClean="0"/>
                        <a:t>志</a:t>
                      </a:r>
                      <a:r>
                        <a:rPr kumimoji="1" lang="ja-JP" altLang="en-US" sz="1050" smtClean="0"/>
                        <a:t>嶺敏子氏</a:t>
                      </a:r>
                      <a:r>
                        <a:rPr kumimoji="1" lang="ja-JP" altLang="en-US" sz="1050" dirty="0" smtClean="0"/>
                        <a:t>　　　　　　　　　　　　　　　　　　　　　　</a:t>
                      </a:r>
                      <a:endParaRPr kumimoji="1" lang="ja-JP" altLang="en-US" sz="1050" b="1" dirty="0"/>
                    </a:p>
                  </a:txBody>
                  <a:tcPr/>
                </a:tc>
              </a:tr>
              <a:tr h="864096">
                <a:tc>
                  <a:txBody>
                    <a:bodyPr/>
                    <a:lstStyle/>
                    <a:p>
                      <a:r>
                        <a:rPr kumimoji="1" lang="en-US" altLang="ja-JP" sz="1050" dirty="0" smtClean="0"/>
                        <a:t>14</a:t>
                      </a:r>
                      <a:r>
                        <a:rPr kumimoji="1" lang="ja-JP" altLang="en-US" sz="1050" dirty="0" smtClean="0"/>
                        <a:t>・</a:t>
                      </a:r>
                      <a:r>
                        <a:rPr kumimoji="1" lang="en-US" altLang="ja-JP" sz="1050" dirty="0" smtClean="0"/>
                        <a:t>00</a:t>
                      </a:r>
                      <a:r>
                        <a:rPr kumimoji="1" lang="ja-JP" altLang="en-US" sz="1050" dirty="0" smtClean="0"/>
                        <a:t>～</a:t>
                      </a:r>
                      <a:endParaRPr kumimoji="1" lang="en-US" altLang="ja-JP" sz="1050" dirty="0" smtClean="0"/>
                    </a:p>
                    <a:p>
                      <a:r>
                        <a:rPr kumimoji="1" lang="en-US" altLang="ja-JP" sz="1050" dirty="0" smtClean="0"/>
                        <a:t>14</a:t>
                      </a:r>
                      <a:r>
                        <a:rPr kumimoji="1" lang="ja-JP" altLang="en-US" sz="1050" dirty="0" smtClean="0"/>
                        <a:t>：</a:t>
                      </a:r>
                      <a:r>
                        <a:rPr kumimoji="1" lang="en-US" altLang="ja-JP" sz="1050" dirty="0" smtClean="0"/>
                        <a:t>40</a:t>
                      </a:r>
                    </a:p>
                    <a:p>
                      <a:r>
                        <a:rPr kumimoji="1" lang="ja-JP" altLang="en-US" sz="1050" dirty="0" smtClean="0"/>
                        <a:t>休憩</a:t>
                      </a:r>
                      <a:endParaRPr kumimoji="1" lang="en-US" altLang="ja-JP" sz="1050" dirty="0" smtClean="0"/>
                    </a:p>
                    <a:p>
                      <a:r>
                        <a:rPr kumimoji="1" lang="en-US" altLang="ja-JP" sz="1050" dirty="0" smtClean="0"/>
                        <a:t>14</a:t>
                      </a:r>
                      <a:r>
                        <a:rPr kumimoji="1" lang="ja-JP" altLang="en-US" sz="1050" dirty="0" smtClean="0"/>
                        <a:t>：</a:t>
                      </a:r>
                      <a:r>
                        <a:rPr kumimoji="1" lang="en-US" altLang="ja-JP" sz="1050" dirty="0" smtClean="0"/>
                        <a:t>50</a:t>
                      </a:r>
                      <a:r>
                        <a:rPr kumimoji="1" lang="ja-JP" altLang="en-US" sz="1050" dirty="0" smtClean="0"/>
                        <a:t>～</a:t>
                      </a:r>
                      <a:endParaRPr kumimoji="1" lang="en-US" altLang="ja-JP" sz="1050" dirty="0" smtClean="0"/>
                    </a:p>
                    <a:p>
                      <a:r>
                        <a:rPr kumimoji="1" lang="en-US" altLang="ja-JP" sz="1050" dirty="0" smtClean="0"/>
                        <a:t>15</a:t>
                      </a:r>
                      <a:r>
                        <a:rPr kumimoji="1" lang="ja-JP" altLang="en-US" sz="1050" dirty="0" smtClean="0"/>
                        <a:t>：</a:t>
                      </a:r>
                      <a:r>
                        <a:rPr kumimoji="1" lang="en-US" altLang="ja-JP" sz="1050" dirty="0" smtClean="0"/>
                        <a:t>50</a:t>
                      </a:r>
                    </a:p>
                  </a:txBody>
                  <a:tcPr/>
                </a:tc>
                <a:tc>
                  <a:txBody>
                    <a:bodyPr/>
                    <a:lstStyle/>
                    <a:p>
                      <a:r>
                        <a:rPr kumimoji="1" lang="ja-JP" altLang="en-US" sz="1050" dirty="0" smtClean="0"/>
                        <a:t>*北海道エコハウス</a:t>
                      </a:r>
                      <a:endParaRPr kumimoji="1" lang="en-US" altLang="ja-JP" sz="1050" dirty="0" smtClean="0"/>
                    </a:p>
                    <a:p>
                      <a:r>
                        <a:rPr kumimoji="1" lang="ja-JP" altLang="en-US" sz="1050" dirty="0" smtClean="0"/>
                        <a:t>　　美幌エコハウス紹介　　　　　　　　　　堀尾浩建築設計事務所代表　　　　堀尾浩氏</a:t>
                      </a:r>
                      <a:endParaRPr kumimoji="1" lang="en-US" altLang="ja-JP" sz="1050" dirty="0" smtClean="0"/>
                    </a:p>
                    <a:p>
                      <a:r>
                        <a:rPr kumimoji="1" lang="ja-JP" altLang="en-US" sz="1050" dirty="0" smtClean="0"/>
                        <a:t>　　下川エコハウス紹介　　　　　　　　　　アトリエｍｏｍｏ代表　　　　　　　　　櫻井百子氏</a:t>
                      </a:r>
                      <a:endParaRPr kumimoji="1" lang="en-US" altLang="ja-JP" sz="1050" dirty="0" smtClean="0"/>
                    </a:p>
                    <a:p>
                      <a:r>
                        <a:rPr kumimoji="1" lang="ja-JP" altLang="en-US" sz="1050" dirty="0" smtClean="0"/>
                        <a:t>＊全国エコハウスを視察して・・・エコハウスのウソ</a:t>
                      </a:r>
                      <a:endParaRPr kumimoji="1" lang="en-US" altLang="ja-JP" sz="1050" dirty="0" smtClean="0"/>
                    </a:p>
                    <a:p>
                      <a:r>
                        <a:rPr kumimoji="1" lang="ja-JP" altLang="en-US" sz="1050" dirty="0" smtClean="0"/>
                        <a:t>　　　　　　　　　　　　　　　　　　　　　　　　　　　　　　　　　　東京大学准教授　　前　真之氏　　　　　　　　　　　　　　　　　　　　　　　　　　　　　　　　　　　　　　　　　　　　　　　　　　　</a:t>
                      </a:r>
                      <a:endParaRPr kumimoji="1" lang="ja-JP" altLang="en-US" sz="1050" b="1" dirty="0"/>
                    </a:p>
                  </a:txBody>
                  <a:tcPr/>
                </a:tc>
              </a:tr>
              <a:tr h="623890">
                <a:tc>
                  <a:txBody>
                    <a:bodyPr/>
                    <a:lstStyle/>
                    <a:p>
                      <a:r>
                        <a:rPr kumimoji="1" lang="en-US" altLang="ja-JP" sz="1050" dirty="0" smtClean="0"/>
                        <a:t>16:00</a:t>
                      </a:r>
                      <a:r>
                        <a:rPr kumimoji="1" lang="ja-JP" altLang="en-US" sz="1050" dirty="0" smtClean="0"/>
                        <a:t>～</a:t>
                      </a:r>
                      <a:r>
                        <a:rPr kumimoji="1" lang="en-US" altLang="ja-JP" sz="1050" dirty="0" smtClean="0"/>
                        <a:t>16:55</a:t>
                      </a:r>
                    </a:p>
                    <a:p>
                      <a:endParaRPr kumimoji="1" lang="en-US" altLang="ja-JP" sz="1050" b="1" dirty="0" smtClean="0"/>
                    </a:p>
                  </a:txBody>
                  <a:tcPr/>
                </a:tc>
                <a:tc>
                  <a:txBody>
                    <a:bodyPr/>
                    <a:lstStyle/>
                    <a:p>
                      <a:r>
                        <a:rPr kumimoji="1" lang="ja-JP" altLang="en-US" sz="1200" baseline="0" dirty="0" smtClean="0"/>
                        <a:t>  「今後の北海道エコハウスの有り方について」討論会</a:t>
                      </a:r>
                      <a:r>
                        <a:rPr kumimoji="1" lang="ja-JP" altLang="en-US" sz="1200" dirty="0" smtClean="0"/>
                        <a:t>　　　</a:t>
                      </a:r>
                      <a:endParaRPr kumimoji="1" lang="en-US" altLang="ja-JP" sz="1200" dirty="0" smtClean="0"/>
                    </a:p>
                    <a:p>
                      <a:r>
                        <a:rPr kumimoji="1" lang="ja-JP" altLang="en-US" sz="1200" dirty="0" smtClean="0"/>
                        <a:t>コーデイネーター　　　北海道科学大学教授　　　　　　　　　　　　　福島　明氏</a:t>
                      </a:r>
                      <a:endParaRPr kumimoji="1" lang="en-US" altLang="ja-JP" sz="1200" dirty="0" smtClean="0"/>
                    </a:p>
                    <a:p>
                      <a:r>
                        <a:rPr kumimoji="1" lang="ja-JP" altLang="en-US" sz="1200" dirty="0" smtClean="0"/>
                        <a:t>　パネラー・・　　　　東京大学　前准教授・伊志嶺建築設計事務所・</a:t>
                      </a:r>
                      <a:endParaRPr kumimoji="1" lang="en-US" altLang="ja-JP" sz="1200" dirty="0" smtClean="0"/>
                    </a:p>
                    <a:p>
                      <a:r>
                        <a:rPr kumimoji="1" lang="ja-JP" altLang="en-US" sz="1200" dirty="0" smtClean="0"/>
                        <a:t>　　　　堀尾浩建築設計・アトリエモモ・</a:t>
                      </a:r>
                      <a:r>
                        <a:rPr kumimoji="1" lang="en-US" altLang="ja-JP" sz="1200" dirty="0" smtClean="0"/>
                        <a:t>(</a:t>
                      </a:r>
                      <a:r>
                        <a:rPr kumimoji="1" lang="ja-JP" altLang="en-US" sz="1200" dirty="0" smtClean="0"/>
                        <a:t>株</a:t>
                      </a:r>
                      <a:r>
                        <a:rPr kumimoji="1" lang="en-US" altLang="ja-JP" sz="1200" dirty="0" smtClean="0"/>
                        <a:t>)</a:t>
                      </a:r>
                      <a:r>
                        <a:rPr kumimoji="1" lang="ja-JP" altLang="en-US" sz="1200" dirty="0" smtClean="0"/>
                        <a:t>上遠野建築設計・ソトダン２１</a:t>
                      </a:r>
                      <a:endParaRPr kumimoji="1" lang="en-US" altLang="ja-JP" sz="1200" dirty="0" smtClean="0"/>
                    </a:p>
                    <a:p>
                      <a:endParaRPr kumimoji="1" lang="en-US" altLang="ja-JP" sz="1200" dirty="0" smtClean="0"/>
                    </a:p>
                  </a:txBody>
                  <a:tcPr/>
                </a:tc>
              </a:tr>
            </a:tbl>
          </a:graphicData>
        </a:graphic>
      </p:graphicFrame>
      <p:sp>
        <p:nvSpPr>
          <p:cNvPr id="2" name="テキスト ボックス 1"/>
          <p:cNvSpPr txBox="1"/>
          <p:nvPr/>
        </p:nvSpPr>
        <p:spPr>
          <a:xfrm>
            <a:off x="4337" y="1475656"/>
            <a:ext cx="6881047" cy="3785652"/>
          </a:xfrm>
          <a:prstGeom prst="rect">
            <a:avLst/>
          </a:prstGeom>
          <a:solidFill>
            <a:schemeClr val="accent1">
              <a:lumMod val="40000"/>
              <a:lumOff val="60000"/>
            </a:schemeClr>
          </a:solidFill>
          <a:ln>
            <a:solidFill>
              <a:schemeClr val="tx1"/>
            </a:solidFill>
            <a:prstDash val="sysDash"/>
          </a:ln>
        </p:spPr>
        <p:txBody>
          <a:bodyPr wrap="square" rtlCol="0">
            <a:spAutoFit/>
          </a:bodyPr>
          <a:lstStyle/>
          <a:p>
            <a:r>
              <a:rPr lang="ja-JP" altLang="en-US" sz="1200" b="1" dirty="0" smtClean="0">
                <a:solidFill>
                  <a:schemeClr val="accent3">
                    <a:lumMod val="50000"/>
                  </a:schemeClr>
                </a:solidFill>
              </a:rPr>
              <a:t>あけましておめでとうございます</a:t>
            </a:r>
            <a:r>
              <a:rPr lang="en-US" altLang="ja-JP" sz="1200" b="1" dirty="0" smtClean="0">
                <a:solidFill>
                  <a:schemeClr val="accent3">
                    <a:lumMod val="50000"/>
                  </a:schemeClr>
                </a:solidFill>
              </a:rPr>
              <a:t>…</a:t>
            </a:r>
            <a:r>
              <a:rPr lang="ja-JP" altLang="en-US" sz="1200" b="1" dirty="0" smtClean="0">
                <a:solidFill>
                  <a:schemeClr val="accent3">
                    <a:lumMod val="50000"/>
                  </a:schemeClr>
                </a:solidFill>
              </a:rPr>
              <a:t>本年も「ソトダン</a:t>
            </a:r>
            <a:r>
              <a:rPr lang="en-US" altLang="ja-JP" sz="1200" b="1" dirty="0" smtClean="0">
                <a:solidFill>
                  <a:schemeClr val="accent3">
                    <a:lumMod val="50000"/>
                  </a:schemeClr>
                </a:solidFill>
              </a:rPr>
              <a:t>21</a:t>
            </a:r>
            <a:r>
              <a:rPr lang="ja-JP" altLang="en-US" sz="1200" b="1" dirty="0" smtClean="0">
                <a:solidFill>
                  <a:schemeClr val="accent3">
                    <a:lumMod val="50000"/>
                  </a:schemeClr>
                </a:solidFill>
              </a:rPr>
              <a:t>」は研修会・視察を実施していきますので、皆様多数の参加を宜しくお願い致します。今年スタートの</a:t>
            </a:r>
            <a:r>
              <a:rPr lang="en-US" altLang="ja-JP" sz="1200" b="1" dirty="0" smtClean="0">
                <a:solidFill>
                  <a:schemeClr val="accent3">
                    <a:lumMod val="50000"/>
                  </a:schemeClr>
                </a:solidFill>
              </a:rPr>
              <a:t>(</a:t>
            </a:r>
            <a:r>
              <a:rPr lang="ja-JP" altLang="en-US" sz="1200" b="1" dirty="0" smtClean="0">
                <a:solidFill>
                  <a:schemeClr val="accent3">
                    <a:lumMod val="50000"/>
                  </a:schemeClr>
                </a:solidFill>
              </a:rPr>
              <a:t>函館ＺＥＨ団地視察＆研修会」はビルダーズ協会様・住まいと環境　東北フォーラムに函館</a:t>
            </a:r>
            <a:r>
              <a:rPr lang="en-US" altLang="ja-JP" sz="1200" b="1" dirty="0" smtClean="0">
                <a:solidFill>
                  <a:schemeClr val="accent3">
                    <a:lumMod val="50000"/>
                  </a:schemeClr>
                </a:solidFill>
              </a:rPr>
              <a:t>e-</a:t>
            </a:r>
            <a:r>
              <a:rPr lang="ja-JP" altLang="en-US" sz="1200" b="1" dirty="0" smtClean="0">
                <a:solidFill>
                  <a:schemeClr val="accent3">
                    <a:lumMod val="50000"/>
                  </a:schemeClr>
                </a:solidFill>
              </a:rPr>
              <a:t> ハウジングとの共催で東京大の前先生をお招きして開催・参加者が総勢</a:t>
            </a:r>
            <a:r>
              <a:rPr lang="en-US" altLang="ja-JP" sz="1200" b="1" dirty="0" smtClean="0">
                <a:solidFill>
                  <a:schemeClr val="accent3">
                    <a:lumMod val="50000"/>
                  </a:schemeClr>
                </a:solidFill>
              </a:rPr>
              <a:t>50</a:t>
            </a:r>
            <a:r>
              <a:rPr lang="ja-JP" altLang="en-US" sz="1200" b="1" dirty="0" smtClean="0">
                <a:solidFill>
                  <a:schemeClr val="accent3">
                    <a:lumMod val="50000"/>
                  </a:schemeClr>
                </a:solidFill>
              </a:rPr>
              <a:t>名を超え盛況に終えることが出来ました。第二弾として（エコハウス考イン北海道）を開催することになりました。平成</a:t>
            </a:r>
            <a:r>
              <a:rPr lang="en-US" altLang="ja-JP" sz="1200" b="1" dirty="0">
                <a:solidFill>
                  <a:schemeClr val="accent3">
                    <a:lumMod val="50000"/>
                  </a:schemeClr>
                </a:solidFill>
              </a:rPr>
              <a:t>20</a:t>
            </a:r>
            <a:r>
              <a:rPr lang="ja-JP" altLang="en-US" sz="1200" b="1" dirty="0">
                <a:solidFill>
                  <a:schemeClr val="accent3">
                    <a:lumMod val="50000"/>
                  </a:schemeClr>
                </a:solidFill>
              </a:rPr>
              <a:t>年・環境省エコハウスモデル事業として全国に</a:t>
            </a:r>
            <a:r>
              <a:rPr lang="en-US" altLang="ja-JP" sz="1200" b="1" dirty="0">
                <a:solidFill>
                  <a:schemeClr val="accent3">
                    <a:lumMod val="50000"/>
                  </a:schemeClr>
                </a:solidFill>
              </a:rPr>
              <a:t>20</a:t>
            </a:r>
            <a:r>
              <a:rPr lang="ja-JP" altLang="en-US" sz="1200" b="1" dirty="0">
                <a:solidFill>
                  <a:schemeClr val="accent3">
                    <a:lumMod val="50000"/>
                  </a:schemeClr>
                </a:solidFill>
              </a:rPr>
              <a:t>棟建設されたことを覚えてますか？北海道で（洞爺湖サミット）が開催された年です。当時は地球温暖化防止で二酸化炭素削減が住宅においても必要と叫ばれておりました。当時の建設時には①環境基本性能の確保②自然・再生可能エネルギー活用③エコライフスタイルと住まい方を基本的な考え方として設計されました。スタートしてから</a:t>
            </a:r>
            <a:r>
              <a:rPr lang="en-US" altLang="ja-JP" sz="1200" b="1" dirty="0">
                <a:solidFill>
                  <a:schemeClr val="accent3">
                    <a:lumMod val="50000"/>
                  </a:schemeClr>
                </a:solidFill>
              </a:rPr>
              <a:t>10</a:t>
            </a:r>
            <a:r>
              <a:rPr lang="ja-JP" altLang="en-US" sz="1200" b="1" dirty="0">
                <a:solidFill>
                  <a:schemeClr val="accent3">
                    <a:lumMod val="50000"/>
                  </a:schemeClr>
                </a:solidFill>
              </a:rPr>
              <a:t>年が経過・その間大震災等で国内の新築住宅事情も大幅に変化して・・</a:t>
            </a:r>
            <a:r>
              <a:rPr lang="ja-JP" altLang="en-US" sz="1200" b="1" dirty="0" smtClean="0">
                <a:solidFill>
                  <a:schemeClr val="accent3">
                    <a:lumMod val="50000"/>
                  </a:schemeClr>
                </a:solidFill>
              </a:rPr>
              <a:t>・今は世間は「</a:t>
            </a:r>
            <a:r>
              <a:rPr lang="ja-JP" altLang="en-US" sz="1200" b="1" dirty="0">
                <a:solidFill>
                  <a:schemeClr val="accent3">
                    <a:lumMod val="50000"/>
                  </a:schemeClr>
                </a:solidFill>
              </a:rPr>
              <a:t>ＺＥＨ」オンリーになり、エコハウスの考え方は何処かへ行ってしまったよう</a:t>
            </a:r>
            <a:r>
              <a:rPr lang="ja-JP" altLang="en-US" sz="1200" b="1" dirty="0" smtClean="0">
                <a:solidFill>
                  <a:schemeClr val="accent3">
                    <a:lumMod val="50000"/>
                  </a:schemeClr>
                </a:solidFill>
              </a:rPr>
              <a:t>に</a:t>
            </a:r>
            <a:r>
              <a:rPr lang="ja-JP" altLang="en-US" sz="1200" b="1" dirty="0">
                <a:solidFill>
                  <a:schemeClr val="accent3">
                    <a:lumMod val="50000"/>
                  </a:schemeClr>
                </a:solidFill>
              </a:rPr>
              <a:t>何処</a:t>
            </a:r>
            <a:r>
              <a:rPr lang="ja-JP" altLang="en-US" sz="1200" b="1" dirty="0" smtClean="0">
                <a:solidFill>
                  <a:schemeClr val="accent3">
                    <a:lumMod val="50000"/>
                  </a:schemeClr>
                </a:solidFill>
              </a:rPr>
              <a:t>でも？片</a:t>
            </a:r>
            <a:r>
              <a:rPr lang="ja-JP" altLang="en-US" sz="1200" b="1" dirty="0">
                <a:solidFill>
                  <a:schemeClr val="accent3">
                    <a:lumMod val="50000"/>
                  </a:schemeClr>
                </a:solidFill>
              </a:rPr>
              <a:t>流れの屋根に太陽光の住宅になってしまいました。今回は当時全国で</a:t>
            </a:r>
            <a:r>
              <a:rPr lang="en-US" altLang="ja-JP" sz="1200" b="1" dirty="0">
                <a:solidFill>
                  <a:schemeClr val="accent3">
                    <a:lumMod val="50000"/>
                  </a:schemeClr>
                </a:solidFill>
              </a:rPr>
              <a:t>20</a:t>
            </a:r>
            <a:r>
              <a:rPr lang="ja-JP" altLang="en-US" sz="1200" b="1" dirty="0">
                <a:solidFill>
                  <a:schemeClr val="accent3">
                    <a:lumMod val="50000"/>
                  </a:schemeClr>
                </a:solidFill>
              </a:rPr>
              <a:t>棟の物件で</a:t>
            </a:r>
            <a:r>
              <a:rPr lang="ja-JP" altLang="en-US" sz="1200" b="1" dirty="0" smtClean="0">
                <a:solidFill>
                  <a:schemeClr val="accent3">
                    <a:lumMod val="50000"/>
                  </a:schemeClr>
                </a:solidFill>
              </a:rPr>
              <a:t>最北の下川エコハウス・美幌エコハウスを設計されました堀尾氏・櫻井氏に、最南</a:t>
            </a:r>
            <a:r>
              <a:rPr lang="ja-JP" altLang="en-US" sz="1200" b="1" dirty="0">
                <a:solidFill>
                  <a:schemeClr val="accent3">
                    <a:lumMod val="50000"/>
                  </a:schemeClr>
                </a:solidFill>
              </a:rPr>
              <a:t>の宮古島を設計された伊志嶺氏、そして全国のエコハウスを検証された東京大学の前先生</a:t>
            </a:r>
            <a:r>
              <a:rPr lang="ja-JP" altLang="en-US" sz="1200" b="1" dirty="0" smtClean="0">
                <a:solidFill>
                  <a:schemeClr val="accent3">
                    <a:lumMod val="50000"/>
                  </a:schemeClr>
                </a:solidFill>
              </a:rPr>
              <a:t>をお招き</a:t>
            </a:r>
            <a:r>
              <a:rPr lang="ja-JP" altLang="en-US" sz="1200" b="1" dirty="0">
                <a:solidFill>
                  <a:schemeClr val="accent3">
                    <a:lumMod val="50000"/>
                  </a:schemeClr>
                </a:solidFill>
              </a:rPr>
              <a:t>して地元の方々と交流会を開催したいと思っております。中々・宮古島迄はいけないし・全国のエコハウスの話を聞く機会も少ないと思いますので是非皆様の御参加をお願いもうしあげます</a:t>
            </a:r>
            <a:r>
              <a:rPr lang="ja-JP" altLang="en-US" sz="1200" b="1" dirty="0" smtClean="0">
                <a:solidFill>
                  <a:schemeClr val="accent3">
                    <a:lumMod val="50000"/>
                  </a:schemeClr>
                </a:solidFill>
              </a:rPr>
              <a:t>。</a:t>
            </a:r>
            <a:endParaRPr lang="en-US" altLang="ja-JP" sz="1200" b="1" dirty="0">
              <a:solidFill>
                <a:schemeClr val="accent3">
                  <a:lumMod val="50000"/>
                </a:schemeClr>
              </a:solidFill>
            </a:endParaRPr>
          </a:p>
          <a:p>
            <a:r>
              <a:rPr lang="ja-JP" altLang="en-US" sz="1200" b="1" dirty="0" smtClean="0">
                <a:solidFill>
                  <a:schemeClr val="accent3">
                    <a:lumMod val="50000"/>
                  </a:schemeClr>
                </a:solidFill>
              </a:rPr>
              <a:t>当日各講師の方々の講演に加えて、討論会には北海道科学大学の福島先生、地元の設計を代表して</a:t>
            </a:r>
            <a:endParaRPr lang="en-US" altLang="ja-JP" sz="1200" b="1" dirty="0" smtClean="0">
              <a:solidFill>
                <a:schemeClr val="accent3">
                  <a:lumMod val="50000"/>
                </a:schemeClr>
              </a:solidFill>
            </a:endParaRPr>
          </a:p>
          <a:p>
            <a:r>
              <a:rPr lang="en-US" altLang="ja-JP" sz="1200" b="1" dirty="0" smtClean="0">
                <a:solidFill>
                  <a:schemeClr val="accent3">
                    <a:lumMod val="50000"/>
                  </a:schemeClr>
                </a:solidFill>
              </a:rPr>
              <a:t>(</a:t>
            </a:r>
            <a:r>
              <a:rPr lang="ja-JP" altLang="en-US" sz="1200" b="1" dirty="0" smtClean="0">
                <a:solidFill>
                  <a:schemeClr val="accent3">
                    <a:lumMod val="50000"/>
                  </a:schemeClr>
                </a:solidFill>
              </a:rPr>
              <a:t>株</a:t>
            </a:r>
            <a:r>
              <a:rPr lang="en-US" altLang="ja-JP" sz="1200" b="1" dirty="0" smtClean="0">
                <a:solidFill>
                  <a:schemeClr val="accent3">
                    <a:lumMod val="50000"/>
                  </a:schemeClr>
                </a:solidFill>
              </a:rPr>
              <a:t>)</a:t>
            </a:r>
            <a:r>
              <a:rPr lang="ja-JP" altLang="en-US" sz="1200" b="1" dirty="0" smtClean="0">
                <a:solidFill>
                  <a:schemeClr val="accent3">
                    <a:lumMod val="50000"/>
                  </a:schemeClr>
                </a:solidFill>
              </a:rPr>
              <a:t>上遠野建築設計の上遠野代表にも参加して頂き、（今後の北海道エコハウス）について会場の皆様を交えての討論会も予定しております・・・</a:t>
            </a:r>
            <a:r>
              <a:rPr lang="en-US" altLang="ja-JP" sz="1200" b="1" dirty="0" smtClean="0">
                <a:solidFill>
                  <a:schemeClr val="accent3">
                    <a:lumMod val="50000"/>
                  </a:schemeClr>
                </a:solidFill>
              </a:rPr>
              <a:t>10</a:t>
            </a:r>
            <a:r>
              <a:rPr lang="ja-JP" altLang="en-US" sz="1200" b="1" dirty="0" smtClean="0">
                <a:solidFill>
                  <a:schemeClr val="accent3">
                    <a:lumMod val="50000"/>
                  </a:schemeClr>
                </a:solidFill>
              </a:rPr>
              <a:t>年経って今ならこうする？との話も各設計の方々にはお話して頂きたいと思っております・是非　このような機会は滅多にないと思っております。皆様お忙しいかと思いますが、多数の参加を宜しくお願いもうしあげます。研修会後講師の方々を交えての新年会を開催致しますので、併せて御参加お願い致します。</a:t>
            </a:r>
            <a:endParaRPr lang="en-US" altLang="ja-JP" sz="1200" b="1" dirty="0" smtClean="0">
              <a:solidFill>
                <a:schemeClr val="accent3">
                  <a:lumMod val="50000"/>
                </a:schemeClr>
              </a:solidFill>
            </a:endParaRPr>
          </a:p>
        </p:txBody>
      </p:sp>
    </p:spTree>
    <p:extLst>
      <p:ext uri="{BB962C8B-B14F-4D97-AF65-F5344CB8AC3E}">
        <p14:creationId xmlns:p14="http://schemas.microsoft.com/office/powerpoint/2010/main" val="4914128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6515" y="16503"/>
            <a:ext cx="6858000" cy="378296"/>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b="1" dirty="0" smtClean="0">
                <a:solidFill>
                  <a:srgbClr val="FF0000"/>
                </a:solidFill>
                <a:latin typeface="メイリオ" pitchFamily="50" charset="-128"/>
                <a:ea typeface="メイリオ" pitchFamily="50" charset="-128"/>
                <a:cs typeface="メイリオ" pitchFamily="50" charset="-128"/>
              </a:rPr>
              <a:t>2</a:t>
            </a:r>
            <a:r>
              <a:rPr lang="ja-JP" altLang="en-US" sz="1600" b="1" dirty="0" smtClean="0">
                <a:solidFill>
                  <a:srgbClr val="FF0000"/>
                </a:solidFill>
                <a:latin typeface="メイリオ" pitchFamily="50" charset="-128"/>
                <a:ea typeface="メイリオ" pitchFamily="50" charset="-128"/>
                <a:cs typeface="メイリオ" pitchFamily="50" charset="-128"/>
              </a:rPr>
              <a:t>月</a:t>
            </a:r>
            <a:r>
              <a:rPr lang="en-US" altLang="ja-JP" sz="1600" b="1" dirty="0">
                <a:solidFill>
                  <a:srgbClr val="FF0000"/>
                </a:solidFill>
                <a:latin typeface="メイリオ" pitchFamily="50" charset="-128"/>
                <a:ea typeface="メイリオ" pitchFamily="50" charset="-128"/>
                <a:cs typeface="メイリオ" pitchFamily="50" charset="-128"/>
              </a:rPr>
              <a:t>14</a:t>
            </a:r>
            <a:r>
              <a:rPr lang="ja-JP" altLang="en-US" sz="1600" b="1" dirty="0" smtClean="0">
                <a:solidFill>
                  <a:srgbClr val="FF0000"/>
                </a:solidFill>
                <a:latin typeface="メイリオ" pitchFamily="50" charset="-128"/>
                <a:ea typeface="メイリオ" pitchFamily="50" charset="-128"/>
                <a:cs typeface="メイリオ" pitchFamily="50" charset="-128"/>
              </a:rPr>
              <a:t>日研修会概要</a:t>
            </a:r>
            <a:endParaRPr kumimoji="1" lang="ja-JP" altLang="en-US" sz="1600" b="1" dirty="0">
              <a:solidFill>
                <a:srgbClr val="FF0000"/>
              </a:solidFill>
              <a:latin typeface="メイリオ" pitchFamily="50" charset="-128"/>
              <a:ea typeface="メイリオ" pitchFamily="50" charset="-128"/>
              <a:cs typeface="メイリオ" pitchFamily="50" charset="-128"/>
            </a:endParaRPr>
          </a:p>
        </p:txBody>
      </p:sp>
      <p:cxnSp>
        <p:nvCxnSpPr>
          <p:cNvPr id="5" name="直線コネクタ 4"/>
          <p:cNvCxnSpPr/>
          <p:nvPr/>
        </p:nvCxnSpPr>
        <p:spPr>
          <a:xfrm>
            <a:off x="188640" y="0"/>
            <a:ext cx="0" cy="756592"/>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341040" y="0"/>
            <a:ext cx="0" cy="5786756"/>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6669360" y="0"/>
            <a:ext cx="0" cy="756592"/>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6525344" y="-17041"/>
            <a:ext cx="0" cy="5803797"/>
          </a:xfrm>
          <a:prstGeom prst="line">
            <a:avLst/>
          </a:prstGeom>
          <a:ln w="31750">
            <a:solidFill>
              <a:schemeClr val="bg1"/>
            </a:solidFill>
          </a:ln>
        </p:spPr>
        <p:style>
          <a:lnRef idx="1">
            <a:schemeClr val="accent1"/>
          </a:lnRef>
          <a:fillRef idx="0">
            <a:schemeClr val="accent1"/>
          </a:fillRef>
          <a:effectRef idx="0">
            <a:schemeClr val="accent1"/>
          </a:effectRef>
          <a:fontRef idx="minor">
            <a:schemeClr val="tx1"/>
          </a:fontRef>
        </p:style>
      </p:cxnSp>
      <p:sp>
        <p:nvSpPr>
          <p:cNvPr id="9" name="Rectangle 4"/>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 name="正方形/長方形 12"/>
          <p:cNvSpPr/>
          <p:nvPr/>
        </p:nvSpPr>
        <p:spPr>
          <a:xfrm>
            <a:off x="152400" y="438917"/>
            <a:ext cx="6480720" cy="2530624"/>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8" name="正方形/長方形 17"/>
          <p:cNvSpPr/>
          <p:nvPr/>
        </p:nvSpPr>
        <p:spPr>
          <a:xfrm>
            <a:off x="1988840" y="1043608"/>
            <a:ext cx="4464497" cy="2520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ja-JP" sz="1100" b="1" dirty="0">
                <a:latin typeface="メイリオ" pitchFamily="50" charset="-128"/>
                <a:ea typeface="メイリオ" pitchFamily="50" charset="-128"/>
                <a:cs typeface="メイリオ" pitchFamily="50" charset="-128"/>
              </a:rPr>
              <a:t>日本バウビオロギー協会</a:t>
            </a:r>
            <a:r>
              <a:rPr lang="ja-JP" altLang="ja-JP" sz="1100" b="1" dirty="0" smtClean="0">
                <a:latin typeface="メイリオ" pitchFamily="50" charset="-128"/>
                <a:ea typeface="メイリオ" pitchFamily="50" charset="-128"/>
                <a:cs typeface="メイリオ" pitchFamily="50" charset="-128"/>
              </a:rPr>
              <a:t>理事</a:t>
            </a:r>
            <a:r>
              <a:rPr lang="ja-JP" altLang="ja-JP" sz="1100" b="1" dirty="0">
                <a:latin typeface="メイリオ" pitchFamily="50" charset="-128"/>
                <a:ea typeface="メイリオ" pitchFamily="50" charset="-128"/>
                <a:cs typeface="メイリオ" pitchFamily="50" charset="-128"/>
              </a:rPr>
              <a:t>　日本建築</a:t>
            </a:r>
            <a:r>
              <a:rPr lang="ja-JP" altLang="ja-JP" sz="1100" b="1" dirty="0" smtClean="0">
                <a:latin typeface="メイリオ" pitchFamily="50" charset="-128"/>
                <a:ea typeface="メイリオ" pitchFamily="50" charset="-128"/>
                <a:cs typeface="メイリオ" pitchFamily="50" charset="-128"/>
              </a:rPr>
              <a:t>学会</a:t>
            </a:r>
            <a:r>
              <a:rPr lang="ja-JP" altLang="en-US" sz="1100" b="1" dirty="0" smtClean="0">
                <a:latin typeface="メイリオ" pitchFamily="50" charset="-128"/>
                <a:ea typeface="メイリオ" pitchFamily="50" charset="-128"/>
                <a:cs typeface="メイリオ" pitchFamily="50" charset="-128"/>
              </a:rPr>
              <a:t>・</a:t>
            </a:r>
            <a:r>
              <a:rPr lang="ja-JP" altLang="ja-JP" sz="1100" b="1" dirty="0" smtClean="0">
                <a:latin typeface="メイリオ" pitchFamily="50" charset="-128"/>
                <a:ea typeface="メイリオ" pitchFamily="50" charset="-128"/>
                <a:cs typeface="メイリオ" pitchFamily="50" charset="-128"/>
              </a:rPr>
              <a:t>日本建築家</a:t>
            </a:r>
            <a:r>
              <a:rPr lang="ja-JP" altLang="en-US" sz="1100" b="1" dirty="0" smtClean="0">
                <a:latin typeface="メイリオ" pitchFamily="50" charset="-128"/>
                <a:ea typeface="メイリオ" pitchFamily="50" charset="-128"/>
                <a:cs typeface="メイリオ" pitchFamily="50" charset="-128"/>
              </a:rPr>
              <a:t>協会</a:t>
            </a:r>
            <a:r>
              <a:rPr lang="ja-JP" altLang="ja-JP" sz="1100" b="1" dirty="0" smtClean="0">
                <a:latin typeface="メイリオ" pitchFamily="50" charset="-128"/>
                <a:ea typeface="メイリオ" pitchFamily="50" charset="-128"/>
                <a:cs typeface="メイリオ" pitchFamily="50" charset="-128"/>
              </a:rPr>
              <a:t>会員</a:t>
            </a:r>
            <a:endParaRPr lang="ja-JP" altLang="ja-JP" sz="1100" dirty="0">
              <a:latin typeface="メイリオ" pitchFamily="50" charset="-128"/>
              <a:ea typeface="メイリオ" pitchFamily="50" charset="-128"/>
              <a:cs typeface="メイリオ" pitchFamily="50" charset="-128"/>
            </a:endParaRPr>
          </a:p>
        </p:txBody>
      </p:sp>
      <p:cxnSp>
        <p:nvCxnSpPr>
          <p:cNvPr id="26" name="直線コネクタ 25"/>
          <p:cNvCxnSpPr/>
          <p:nvPr/>
        </p:nvCxnSpPr>
        <p:spPr>
          <a:xfrm>
            <a:off x="341040" y="5786756"/>
            <a:ext cx="6181108"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aphicFrame>
        <p:nvGraphicFramePr>
          <p:cNvPr id="27" name="表 26"/>
          <p:cNvGraphicFramePr>
            <a:graphicFrameLocks noGrp="1"/>
          </p:cNvGraphicFramePr>
          <p:nvPr>
            <p:extLst>
              <p:ext uri="{D42A27DB-BD31-4B8C-83A1-F6EECF244321}">
                <p14:modId xmlns:p14="http://schemas.microsoft.com/office/powerpoint/2010/main" val="1112088114"/>
              </p:ext>
            </p:extLst>
          </p:nvPr>
        </p:nvGraphicFramePr>
        <p:xfrm>
          <a:off x="10983" y="5839719"/>
          <a:ext cx="6847015" cy="2407187"/>
        </p:xfrm>
        <a:graphic>
          <a:graphicData uri="http://schemas.openxmlformats.org/drawingml/2006/table">
            <a:tbl>
              <a:tblPr firstRow="1" bandRow="1">
                <a:tableStyleId>{5940675A-B579-460E-94D1-54222C63F5DA}</a:tableStyleId>
              </a:tblPr>
              <a:tblGrid>
                <a:gridCol w="1665791"/>
                <a:gridCol w="5181224"/>
              </a:tblGrid>
              <a:tr h="273877">
                <a:tc>
                  <a:txBody>
                    <a:bodyPr/>
                    <a:lstStyle/>
                    <a:p>
                      <a:pPr algn="ctr"/>
                      <a:r>
                        <a:rPr kumimoji="1" lang="ja-JP" altLang="en-US" sz="1400" dirty="0" smtClean="0">
                          <a:solidFill>
                            <a:schemeClr val="tx1">
                              <a:lumMod val="65000"/>
                              <a:lumOff val="35000"/>
                            </a:schemeClr>
                          </a:solidFill>
                        </a:rPr>
                        <a:t>氏　　　　名</a:t>
                      </a:r>
                      <a:endParaRPr kumimoji="1" lang="ja-JP" altLang="en-US" sz="1400" dirty="0">
                        <a:solidFill>
                          <a:schemeClr val="tx1">
                            <a:lumMod val="65000"/>
                            <a:lumOff val="35000"/>
                          </a:schemeClr>
                        </a:solidFill>
                        <a:latin typeface="メイリオ" pitchFamily="50" charset="-128"/>
                        <a:ea typeface="メイリオ" pitchFamily="50" charset="-128"/>
                        <a:cs typeface="メイリオ" pitchFamily="50" charset="-128"/>
                      </a:endParaRPr>
                    </a:p>
                  </a:txBody>
                  <a:tcPr anchor="ctr"/>
                </a:tc>
                <a:tc>
                  <a:txBody>
                    <a:bodyPr/>
                    <a:lstStyle/>
                    <a:p>
                      <a:pPr algn="ctr"/>
                      <a:endParaRPr kumimoji="1" lang="ja-JP" altLang="en-US" sz="1400" dirty="0">
                        <a:latin typeface="メイリオ" pitchFamily="50" charset="-128"/>
                        <a:ea typeface="メイリオ" pitchFamily="50" charset="-128"/>
                        <a:cs typeface="メイリオ" pitchFamily="50" charset="-128"/>
                      </a:endParaRPr>
                    </a:p>
                  </a:txBody>
                  <a:tcPr anchor="ctr"/>
                </a:tc>
              </a:tr>
              <a:tr h="328359">
                <a:tc>
                  <a:txBody>
                    <a:bodyPr/>
                    <a:lstStyle/>
                    <a:p>
                      <a:pPr algn="ctr"/>
                      <a:r>
                        <a:rPr kumimoji="1" lang="ja-JP" altLang="en-US" sz="1400" dirty="0" smtClean="0">
                          <a:solidFill>
                            <a:schemeClr val="tx1">
                              <a:lumMod val="65000"/>
                              <a:lumOff val="35000"/>
                            </a:schemeClr>
                          </a:solidFill>
                        </a:rPr>
                        <a:t>所属・会社名</a:t>
                      </a:r>
                      <a:endParaRPr kumimoji="1" lang="ja-JP" altLang="en-US" sz="1400" dirty="0">
                        <a:solidFill>
                          <a:schemeClr val="tx1">
                            <a:lumMod val="65000"/>
                            <a:lumOff val="35000"/>
                          </a:schemeClr>
                        </a:solidFill>
                        <a:latin typeface="メイリオ" pitchFamily="50" charset="-128"/>
                        <a:ea typeface="メイリオ" pitchFamily="50" charset="-128"/>
                        <a:cs typeface="メイリオ" pitchFamily="50" charset="-128"/>
                      </a:endParaRPr>
                    </a:p>
                  </a:txBody>
                  <a:tcPr anchor="ctr"/>
                </a:tc>
                <a:tc>
                  <a:txBody>
                    <a:bodyPr/>
                    <a:lstStyle/>
                    <a:p>
                      <a:pPr algn="ctr"/>
                      <a:endParaRPr kumimoji="1" lang="ja-JP" altLang="en-US" sz="1400" dirty="0">
                        <a:latin typeface="メイリオ" pitchFamily="50" charset="-128"/>
                        <a:ea typeface="メイリオ" pitchFamily="50" charset="-128"/>
                        <a:cs typeface="メイリオ" pitchFamily="50" charset="-128"/>
                      </a:endParaRPr>
                    </a:p>
                  </a:txBody>
                  <a:tcPr anchor="ctr"/>
                </a:tc>
              </a:tr>
              <a:tr h="328359">
                <a:tc>
                  <a:txBody>
                    <a:bodyPr/>
                    <a:lstStyle/>
                    <a:p>
                      <a:pPr algn="ctr"/>
                      <a:r>
                        <a:rPr kumimoji="1" lang="ja-JP" altLang="en-US" sz="1400" dirty="0" smtClean="0">
                          <a:solidFill>
                            <a:schemeClr val="tx1">
                              <a:lumMod val="65000"/>
                              <a:lumOff val="35000"/>
                            </a:schemeClr>
                          </a:solidFill>
                        </a:rPr>
                        <a:t>役　　　　職</a:t>
                      </a:r>
                      <a:endParaRPr kumimoji="1" lang="ja-JP" altLang="en-US" sz="1400" dirty="0">
                        <a:solidFill>
                          <a:schemeClr val="tx1">
                            <a:lumMod val="65000"/>
                            <a:lumOff val="35000"/>
                          </a:schemeClr>
                        </a:solidFill>
                        <a:latin typeface="メイリオ" pitchFamily="50" charset="-128"/>
                        <a:ea typeface="メイリオ" pitchFamily="50" charset="-128"/>
                        <a:cs typeface="メイリオ" pitchFamily="50" charset="-128"/>
                      </a:endParaRPr>
                    </a:p>
                  </a:txBody>
                  <a:tcPr anchor="ctr"/>
                </a:tc>
                <a:tc>
                  <a:txBody>
                    <a:bodyPr/>
                    <a:lstStyle/>
                    <a:p>
                      <a:pPr algn="ctr"/>
                      <a:endParaRPr kumimoji="1" lang="ja-JP" altLang="en-US" sz="1400" dirty="0">
                        <a:latin typeface="メイリオ" pitchFamily="50" charset="-128"/>
                        <a:ea typeface="メイリオ" pitchFamily="50" charset="-128"/>
                        <a:cs typeface="メイリオ" pitchFamily="50" charset="-128"/>
                      </a:endParaRPr>
                    </a:p>
                  </a:txBody>
                  <a:tcPr anchor="ctr"/>
                </a:tc>
              </a:tr>
              <a:tr h="328359">
                <a:tc>
                  <a:txBody>
                    <a:bodyPr/>
                    <a:lstStyle/>
                    <a:p>
                      <a:pPr algn="ctr"/>
                      <a:r>
                        <a:rPr kumimoji="1" lang="en-US" altLang="ja-JP" sz="1400" dirty="0" smtClean="0">
                          <a:solidFill>
                            <a:schemeClr val="tx1">
                              <a:lumMod val="65000"/>
                              <a:lumOff val="35000"/>
                            </a:schemeClr>
                          </a:solidFill>
                        </a:rPr>
                        <a:t>TEL</a:t>
                      </a:r>
                      <a:r>
                        <a:rPr kumimoji="1" lang="ja-JP" altLang="en-US" sz="1400" dirty="0" smtClean="0">
                          <a:solidFill>
                            <a:schemeClr val="tx1">
                              <a:lumMod val="65000"/>
                              <a:lumOff val="35000"/>
                            </a:schemeClr>
                          </a:solidFill>
                        </a:rPr>
                        <a:t>・</a:t>
                      </a:r>
                      <a:r>
                        <a:rPr kumimoji="1" lang="en-US" altLang="ja-JP" sz="1400" dirty="0" smtClean="0">
                          <a:solidFill>
                            <a:schemeClr val="tx1">
                              <a:lumMod val="65000"/>
                              <a:lumOff val="35000"/>
                            </a:schemeClr>
                          </a:solidFill>
                        </a:rPr>
                        <a:t>FAX</a:t>
                      </a:r>
                      <a:endParaRPr kumimoji="1" lang="ja-JP" altLang="en-US" sz="1400" dirty="0">
                        <a:solidFill>
                          <a:schemeClr val="tx1">
                            <a:lumMod val="65000"/>
                            <a:lumOff val="35000"/>
                          </a:schemeClr>
                        </a:solidFill>
                        <a:latin typeface="メイリオ" pitchFamily="50" charset="-128"/>
                        <a:ea typeface="メイリオ" pitchFamily="50" charset="-128"/>
                        <a:cs typeface="メイリオ" pitchFamily="50" charset="-128"/>
                      </a:endParaRPr>
                    </a:p>
                  </a:txBody>
                  <a:tcPr anchor="ctr"/>
                </a:tc>
                <a:tc>
                  <a:txBody>
                    <a:bodyPr/>
                    <a:lstStyle/>
                    <a:p>
                      <a:pPr algn="ctr"/>
                      <a:endParaRPr kumimoji="1" lang="ja-JP" altLang="en-US" sz="1400" dirty="0">
                        <a:latin typeface="メイリオ" pitchFamily="50" charset="-128"/>
                        <a:ea typeface="メイリオ" pitchFamily="50" charset="-128"/>
                        <a:cs typeface="メイリオ" pitchFamily="50" charset="-128"/>
                      </a:endParaRPr>
                    </a:p>
                  </a:txBody>
                  <a:tcPr anchor="ctr"/>
                </a:tc>
              </a:tr>
              <a:tr h="1117310">
                <a:tc>
                  <a:txBody>
                    <a:bodyPr/>
                    <a:lstStyle/>
                    <a:p>
                      <a:pPr algn="ctr"/>
                      <a:r>
                        <a:rPr kumimoji="1" lang="ja-JP" altLang="en-US" sz="1400" dirty="0" smtClean="0">
                          <a:solidFill>
                            <a:schemeClr val="tx1">
                              <a:lumMod val="65000"/>
                              <a:lumOff val="35000"/>
                            </a:schemeClr>
                          </a:solidFill>
                          <a:latin typeface="+mn-lt"/>
                          <a:ea typeface="+mn-ea"/>
                          <a:cs typeface="+mn-cs"/>
                        </a:rPr>
                        <a:t>申し込み内容</a:t>
                      </a:r>
                      <a:endParaRPr kumimoji="1" lang="ja-JP" altLang="en-US" sz="1400" dirty="0">
                        <a:solidFill>
                          <a:schemeClr val="tx1">
                            <a:lumMod val="65000"/>
                            <a:lumOff val="35000"/>
                          </a:schemeClr>
                        </a:solidFill>
                        <a:latin typeface="メイリオ" pitchFamily="50" charset="-128"/>
                        <a:ea typeface="メイリオ" pitchFamily="50" charset="-128"/>
                        <a:cs typeface="メイリオ" pitchFamily="50" charset="-128"/>
                      </a:endParaRPr>
                    </a:p>
                  </a:txBody>
                  <a:tcPr anchor="ctr"/>
                </a:tc>
                <a:tc>
                  <a:txBody>
                    <a:bodyPr/>
                    <a:lstStyle/>
                    <a:p>
                      <a:pPr algn="l"/>
                      <a:r>
                        <a:rPr kumimoji="1" lang="ja-JP" altLang="en-US" sz="1800" b="1" dirty="0" smtClean="0">
                          <a:latin typeface="メイリオ" pitchFamily="50" charset="-128"/>
                          <a:ea typeface="メイリオ" pitchFamily="50" charset="-128"/>
                          <a:cs typeface="メイリオ" pitchFamily="50" charset="-128"/>
                        </a:rPr>
                        <a:t>□</a:t>
                      </a:r>
                      <a:r>
                        <a:rPr kumimoji="1" lang="ja-JP" altLang="en-US" sz="1400" b="1" dirty="0" smtClean="0">
                          <a:latin typeface="メイリオ" pitchFamily="50" charset="-128"/>
                          <a:ea typeface="メイリオ" pitchFamily="50" charset="-128"/>
                          <a:cs typeface="メイリオ" pitchFamily="50" charset="-128"/>
                        </a:rPr>
                        <a:t>　ソトダン２１会員 </a:t>
                      </a:r>
                      <a:r>
                        <a:rPr kumimoji="1" lang="ja-JP" altLang="en-US" sz="1800" b="1" dirty="0" smtClean="0">
                          <a:latin typeface="メイリオ" pitchFamily="50" charset="-128"/>
                          <a:ea typeface="メイリオ" pitchFamily="50" charset="-128"/>
                          <a:cs typeface="メイリオ" pitchFamily="50" charset="-128"/>
                        </a:rPr>
                        <a:t>□　一般</a:t>
                      </a:r>
                      <a:endParaRPr kumimoji="1" lang="en-US" altLang="ja-JP" sz="1800" b="1" dirty="0" smtClean="0">
                        <a:latin typeface="メイリオ" pitchFamily="50" charset="-128"/>
                        <a:ea typeface="メイリオ" pitchFamily="50" charset="-128"/>
                        <a:cs typeface="メイリオ" pitchFamily="50" charset="-128"/>
                      </a:endParaRPr>
                    </a:p>
                    <a:p>
                      <a:pPr algn="l"/>
                      <a:r>
                        <a:rPr kumimoji="1" lang="ja-JP" altLang="en-US" sz="1800" b="1" dirty="0" smtClean="0">
                          <a:latin typeface="メイリオ" pitchFamily="50" charset="-128"/>
                          <a:ea typeface="メイリオ" pitchFamily="50" charset="-128"/>
                          <a:cs typeface="メイリオ" pitchFamily="50" charset="-128"/>
                        </a:rPr>
                        <a:t>□　</a:t>
                      </a:r>
                      <a:r>
                        <a:rPr kumimoji="1" lang="ja-JP" altLang="en-US" sz="1400" b="1" dirty="0" smtClean="0">
                          <a:latin typeface="メイリオ" pitchFamily="50" charset="-128"/>
                          <a:ea typeface="メイリオ" pitchFamily="50" charset="-128"/>
                          <a:cs typeface="メイリオ" pitchFamily="50" charset="-128"/>
                        </a:rPr>
                        <a:t>研修会（　　名</a:t>
                      </a:r>
                      <a:r>
                        <a:rPr kumimoji="1" lang="ja-JP" altLang="en-US" sz="1400" dirty="0" smtClean="0">
                          <a:latin typeface="メイリオ" pitchFamily="50" charset="-128"/>
                          <a:ea typeface="メイリオ" pitchFamily="50" charset="-128"/>
                          <a:cs typeface="メイリオ" pitchFamily="50" charset="-128"/>
                        </a:rPr>
                        <a:t>）</a:t>
                      </a:r>
                      <a:r>
                        <a:rPr kumimoji="1" lang="ja-JP" altLang="en-US" sz="1800" b="1" dirty="0" smtClean="0">
                          <a:latin typeface="メイリオ" pitchFamily="50" charset="-128"/>
                          <a:ea typeface="メイリオ" pitchFamily="50" charset="-128"/>
                          <a:cs typeface="メイリオ" pitchFamily="50" charset="-128"/>
                        </a:rPr>
                        <a:t>□　</a:t>
                      </a:r>
                      <a:r>
                        <a:rPr kumimoji="1" lang="ja-JP" altLang="en-US" sz="1400" b="1" dirty="0" smtClean="0">
                          <a:latin typeface="メイリオ" pitchFamily="50" charset="-128"/>
                          <a:ea typeface="メイリオ" pitchFamily="50" charset="-128"/>
                          <a:cs typeface="メイリオ" pitchFamily="50" charset="-128"/>
                        </a:rPr>
                        <a:t>懇親会　　（　　名）</a:t>
                      </a:r>
                      <a:endParaRPr kumimoji="1" lang="en-US" altLang="ja-JP" sz="1400" b="1" dirty="0" smtClean="0">
                        <a:latin typeface="メイリオ" pitchFamily="50" charset="-128"/>
                        <a:ea typeface="メイリオ" pitchFamily="50" charset="-128"/>
                        <a:cs typeface="メイリオ" pitchFamily="50" charset="-128"/>
                      </a:endParaRPr>
                    </a:p>
                    <a:p>
                      <a:pPr algn="l"/>
                      <a:r>
                        <a:rPr kumimoji="1" lang="ja-JP" altLang="en-US" sz="1800" b="1" dirty="0" smtClean="0">
                          <a:latin typeface="メイリオ" pitchFamily="50" charset="-128"/>
                          <a:ea typeface="メイリオ" pitchFamily="50" charset="-128"/>
                          <a:cs typeface="メイリオ" pitchFamily="50" charset="-128"/>
                        </a:rPr>
                        <a:t>　</a:t>
                      </a:r>
                      <a:endParaRPr kumimoji="1" lang="en-US" altLang="ja-JP" sz="1800" b="1" dirty="0" smtClean="0">
                        <a:latin typeface="メイリオ" pitchFamily="50" charset="-128"/>
                        <a:ea typeface="メイリオ" pitchFamily="50" charset="-128"/>
                        <a:cs typeface="メイリオ" pitchFamily="50" charset="-128"/>
                      </a:endParaRPr>
                    </a:p>
                  </a:txBody>
                  <a:tcPr anchor="ctr"/>
                </a:tc>
              </a:tr>
            </a:tbl>
          </a:graphicData>
        </a:graphic>
      </p:graphicFrame>
      <p:sp>
        <p:nvSpPr>
          <p:cNvPr id="31" name="正方形/長方形 30"/>
          <p:cNvSpPr/>
          <p:nvPr/>
        </p:nvSpPr>
        <p:spPr>
          <a:xfrm>
            <a:off x="78070" y="5479679"/>
            <a:ext cx="6663298"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lumMod val="65000"/>
                    <a:lumOff val="35000"/>
                  </a:schemeClr>
                </a:solidFill>
                <a:latin typeface="メイリオ" pitchFamily="50" charset="-128"/>
                <a:ea typeface="メイリオ" pitchFamily="50" charset="-128"/>
                <a:cs typeface="メイリオ" pitchFamily="50" charset="-128"/>
              </a:rPr>
              <a:t>　　</a:t>
            </a:r>
            <a:r>
              <a:rPr kumimoji="1" lang="ja-JP" altLang="en-US" sz="1100" b="1" dirty="0" smtClean="0">
                <a:solidFill>
                  <a:schemeClr val="tx1">
                    <a:lumMod val="65000"/>
                    <a:lumOff val="35000"/>
                  </a:schemeClr>
                </a:solidFill>
                <a:latin typeface="メイリオ" pitchFamily="50" charset="-128"/>
                <a:ea typeface="メイリオ" pitchFamily="50" charset="-128"/>
                <a:cs typeface="メイリオ" pitchFamily="50" charset="-128"/>
              </a:rPr>
              <a:t>下記のお申込書に必要事項を記入し、事務局宛てに</a:t>
            </a:r>
            <a:r>
              <a:rPr kumimoji="1" lang="en-US" altLang="ja-JP" sz="1100" b="1" dirty="0" smtClean="0">
                <a:solidFill>
                  <a:schemeClr val="tx1">
                    <a:lumMod val="65000"/>
                    <a:lumOff val="35000"/>
                  </a:schemeClr>
                </a:solidFill>
                <a:latin typeface="メイリオ" pitchFamily="50" charset="-128"/>
                <a:ea typeface="メイリオ" pitchFamily="50" charset="-128"/>
                <a:cs typeface="メイリオ" pitchFamily="50" charset="-128"/>
              </a:rPr>
              <a:t>FAX</a:t>
            </a:r>
            <a:r>
              <a:rPr kumimoji="1" lang="ja-JP" altLang="en-US" sz="1100" b="1" dirty="0" smtClean="0">
                <a:solidFill>
                  <a:schemeClr val="tx1">
                    <a:lumMod val="65000"/>
                    <a:lumOff val="35000"/>
                  </a:schemeClr>
                </a:solidFill>
                <a:latin typeface="メイリオ" pitchFamily="50" charset="-128"/>
                <a:ea typeface="メイリオ" pitchFamily="50" charset="-128"/>
                <a:cs typeface="メイリオ" pitchFamily="50" charset="-128"/>
              </a:rPr>
              <a:t>またはメールにてお申込みください。</a:t>
            </a:r>
            <a:endParaRPr kumimoji="1" lang="ja-JP" altLang="en-US" sz="1100" b="1" dirty="0">
              <a:solidFill>
                <a:schemeClr val="tx1">
                  <a:lumMod val="65000"/>
                  <a:lumOff val="35000"/>
                </a:schemeClr>
              </a:solidFill>
              <a:latin typeface="メイリオ" pitchFamily="50" charset="-128"/>
              <a:ea typeface="メイリオ" pitchFamily="50" charset="-128"/>
              <a:cs typeface="メイリオ" pitchFamily="50" charset="-128"/>
            </a:endParaRPr>
          </a:p>
        </p:txBody>
      </p:sp>
      <p:sp>
        <p:nvSpPr>
          <p:cNvPr id="32" name="正方形/長方形 31"/>
          <p:cNvSpPr/>
          <p:nvPr/>
        </p:nvSpPr>
        <p:spPr>
          <a:xfrm>
            <a:off x="0" y="8445079"/>
            <a:ext cx="6858000" cy="6835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latin typeface="メイリオ" pitchFamily="50" charset="-128"/>
                <a:ea typeface="メイリオ" pitchFamily="50" charset="-128"/>
                <a:cs typeface="メイリオ" pitchFamily="50" charset="-128"/>
              </a:rPr>
              <a:t>　　</a:t>
            </a:r>
            <a:r>
              <a:rPr lang="en-US" altLang="ja-JP" sz="1300" dirty="0" smtClean="0">
                <a:solidFill>
                  <a:schemeClr val="tx1">
                    <a:lumMod val="65000"/>
                    <a:lumOff val="35000"/>
                  </a:schemeClr>
                </a:solidFill>
                <a:latin typeface="メイリオ" pitchFamily="50" charset="-128"/>
                <a:ea typeface="メイリオ" pitchFamily="50" charset="-128"/>
                <a:cs typeface="メイリオ" pitchFamily="50" charset="-128"/>
              </a:rPr>
              <a:t>【</a:t>
            </a:r>
            <a:r>
              <a:rPr lang="ja-JP" altLang="en-US" sz="1300" b="1" dirty="0" smtClean="0">
                <a:solidFill>
                  <a:schemeClr val="tx1">
                    <a:lumMod val="65000"/>
                    <a:lumOff val="35000"/>
                  </a:schemeClr>
                </a:solidFill>
                <a:latin typeface="メイリオ" pitchFamily="50" charset="-128"/>
                <a:ea typeface="メイリオ" pitchFamily="50" charset="-128"/>
                <a:cs typeface="メイリオ" pitchFamily="50" charset="-128"/>
              </a:rPr>
              <a:t>お申込先</a:t>
            </a:r>
            <a:r>
              <a:rPr lang="en-US" altLang="ja-JP" sz="1300" b="1" dirty="0" smtClean="0">
                <a:solidFill>
                  <a:schemeClr val="tx1">
                    <a:lumMod val="65000"/>
                    <a:lumOff val="35000"/>
                  </a:schemeClr>
                </a:solidFill>
                <a:latin typeface="メイリオ" pitchFamily="50" charset="-128"/>
                <a:ea typeface="メイリオ" pitchFamily="50" charset="-128"/>
                <a:cs typeface="メイリオ" pitchFamily="50" charset="-128"/>
              </a:rPr>
              <a:t>】 </a:t>
            </a:r>
            <a:r>
              <a:rPr lang="ja-JP" altLang="en-US" sz="1300" b="1" dirty="0" smtClean="0">
                <a:solidFill>
                  <a:schemeClr val="tx1">
                    <a:lumMod val="65000"/>
                    <a:lumOff val="35000"/>
                  </a:schemeClr>
                </a:solidFill>
                <a:latin typeface="メイリオ" pitchFamily="50" charset="-128"/>
                <a:ea typeface="メイリオ" pitchFamily="50" charset="-128"/>
                <a:cs typeface="メイリオ" pitchFamily="50" charset="-128"/>
              </a:rPr>
              <a:t>ソトダン</a:t>
            </a:r>
            <a:r>
              <a:rPr lang="en-US" altLang="ja-JP" sz="1300" b="1" dirty="0" smtClean="0">
                <a:solidFill>
                  <a:schemeClr val="tx1">
                    <a:lumMod val="65000"/>
                    <a:lumOff val="35000"/>
                  </a:schemeClr>
                </a:solidFill>
                <a:latin typeface="メイリオ" pitchFamily="50" charset="-128"/>
                <a:ea typeface="メイリオ" pitchFamily="50" charset="-128"/>
                <a:cs typeface="メイリオ" pitchFamily="50" charset="-128"/>
              </a:rPr>
              <a:t>21</a:t>
            </a:r>
            <a:r>
              <a:rPr lang="ja-JP" altLang="en-US" sz="1300" b="1" dirty="0" smtClean="0">
                <a:solidFill>
                  <a:schemeClr val="tx1">
                    <a:lumMod val="65000"/>
                    <a:lumOff val="35000"/>
                  </a:schemeClr>
                </a:solidFill>
                <a:latin typeface="メイリオ" pitchFamily="50" charset="-128"/>
                <a:ea typeface="メイリオ" pitchFamily="50" charset="-128"/>
                <a:cs typeface="メイリオ" pitchFamily="50" charset="-128"/>
              </a:rPr>
              <a:t>事務局</a:t>
            </a:r>
            <a:r>
              <a:rPr lang="ja-JP" altLang="en-US" sz="1200" b="1" dirty="0" smtClean="0">
                <a:solidFill>
                  <a:schemeClr val="tx1">
                    <a:lumMod val="65000"/>
                    <a:lumOff val="35000"/>
                  </a:schemeClr>
                </a:solidFill>
                <a:latin typeface="メイリオ" pitchFamily="50" charset="-128"/>
                <a:ea typeface="メイリオ" pitchFamily="50" charset="-128"/>
                <a:cs typeface="メイリオ" pitchFamily="50" charset="-128"/>
              </a:rPr>
              <a:t>　　アキレス㈱北海道営業所（担当：土田）</a:t>
            </a:r>
            <a:endParaRPr lang="en-US" altLang="ja-JP" sz="1200" b="1" dirty="0" smtClean="0">
              <a:solidFill>
                <a:schemeClr val="tx1">
                  <a:lumMod val="65000"/>
                  <a:lumOff val="35000"/>
                </a:schemeClr>
              </a:solidFill>
              <a:latin typeface="メイリオ" pitchFamily="50" charset="-128"/>
              <a:ea typeface="メイリオ" pitchFamily="50" charset="-128"/>
              <a:cs typeface="メイリオ" pitchFamily="50" charset="-128"/>
            </a:endParaRPr>
          </a:p>
          <a:p>
            <a:r>
              <a:rPr lang="ja-JP" altLang="en-US" sz="1200" b="1" dirty="0">
                <a:solidFill>
                  <a:schemeClr val="tx1">
                    <a:lumMod val="65000"/>
                    <a:lumOff val="35000"/>
                  </a:schemeClr>
                </a:solidFill>
                <a:latin typeface="メイリオ" pitchFamily="50" charset="-128"/>
                <a:ea typeface="メイリオ" pitchFamily="50" charset="-128"/>
                <a:cs typeface="メイリオ" pitchFamily="50" charset="-128"/>
              </a:rPr>
              <a:t>　</a:t>
            </a:r>
            <a:r>
              <a:rPr lang="ja-JP" altLang="en-US" sz="1200" b="1" dirty="0" smtClean="0">
                <a:solidFill>
                  <a:schemeClr val="tx1">
                    <a:lumMod val="65000"/>
                    <a:lumOff val="35000"/>
                  </a:schemeClr>
                </a:solidFill>
                <a:latin typeface="メイリオ" pitchFamily="50" charset="-128"/>
                <a:ea typeface="メイリオ" pitchFamily="50" charset="-128"/>
                <a:cs typeface="メイリオ" pitchFamily="50" charset="-128"/>
              </a:rPr>
              <a:t>　　　                   </a:t>
            </a:r>
            <a:r>
              <a:rPr lang="en-US" altLang="ja-JP" sz="1400" b="1" dirty="0" smtClean="0">
                <a:solidFill>
                  <a:schemeClr val="tx1">
                    <a:lumMod val="65000"/>
                    <a:lumOff val="35000"/>
                  </a:schemeClr>
                </a:solidFill>
                <a:latin typeface="メイリオ" pitchFamily="50" charset="-128"/>
                <a:ea typeface="メイリオ" pitchFamily="50" charset="-128"/>
                <a:cs typeface="メイリオ" pitchFamily="50" charset="-128"/>
              </a:rPr>
              <a:t>FAX</a:t>
            </a:r>
            <a:r>
              <a:rPr lang="ja-JP" altLang="en-US" sz="1400" b="1" dirty="0" smtClean="0">
                <a:solidFill>
                  <a:schemeClr val="tx1">
                    <a:lumMod val="65000"/>
                    <a:lumOff val="35000"/>
                  </a:schemeClr>
                </a:solidFill>
                <a:latin typeface="メイリオ" pitchFamily="50" charset="-128"/>
                <a:ea typeface="メイリオ" pitchFamily="50" charset="-128"/>
                <a:cs typeface="メイリオ" pitchFamily="50" charset="-128"/>
              </a:rPr>
              <a:t>：</a:t>
            </a:r>
            <a:r>
              <a:rPr lang="en-US" altLang="ja-JP" sz="1400" b="1" dirty="0" smtClean="0">
                <a:solidFill>
                  <a:schemeClr val="tx1">
                    <a:lumMod val="65000"/>
                    <a:lumOff val="35000"/>
                  </a:schemeClr>
                </a:solidFill>
                <a:latin typeface="メイリオ" pitchFamily="50" charset="-128"/>
                <a:ea typeface="メイリオ" pitchFamily="50" charset="-128"/>
                <a:cs typeface="メイリオ" pitchFamily="50" charset="-128"/>
              </a:rPr>
              <a:t>0133</a:t>
            </a:r>
            <a:r>
              <a:rPr lang="ja-JP" altLang="en-US" sz="1400" b="1" dirty="0" smtClean="0">
                <a:solidFill>
                  <a:schemeClr val="tx1">
                    <a:lumMod val="65000"/>
                    <a:lumOff val="35000"/>
                  </a:schemeClr>
                </a:solidFill>
                <a:latin typeface="メイリオ" pitchFamily="50" charset="-128"/>
                <a:ea typeface="メイリオ" pitchFamily="50" charset="-128"/>
                <a:cs typeface="メイリオ" pitchFamily="50" charset="-128"/>
              </a:rPr>
              <a:t>（</a:t>
            </a:r>
            <a:r>
              <a:rPr lang="en-US" altLang="ja-JP" sz="1400" b="1" dirty="0" smtClean="0">
                <a:solidFill>
                  <a:schemeClr val="tx1">
                    <a:lumMod val="65000"/>
                    <a:lumOff val="35000"/>
                  </a:schemeClr>
                </a:solidFill>
                <a:latin typeface="メイリオ" pitchFamily="50" charset="-128"/>
                <a:ea typeface="メイリオ" pitchFamily="50" charset="-128"/>
                <a:cs typeface="メイリオ" pitchFamily="50" charset="-128"/>
              </a:rPr>
              <a:t>73</a:t>
            </a:r>
            <a:r>
              <a:rPr lang="ja-JP" altLang="en-US" sz="1400" b="1" dirty="0" smtClean="0">
                <a:solidFill>
                  <a:schemeClr val="tx1">
                    <a:lumMod val="65000"/>
                    <a:lumOff val="35000"/>
                  </a:schemeClr>
                </a:solidFill>
                <a:latin typeface="メイリオ" pitchFamily="50" charset="-128"/>
                <a:ea typeface="メイリオ" pitchFamily="50" charset="-128"/>
                <a:cs typeface="メイリオ" pitchFamily="50" charset="-128"/>
              </a:rPr>
              <a:t>）</a:t>
            </a:r>
            <a:r>
              <a:rPr lang="en-US" altLang="ja-JP" sz="1400" b="1" dirty="0" smtClean="0">
                <a:solidFill>
                  <a:schemeClr val="tx1">
                    <a:lumMod val="65000"/>
                    <a:lumOff val="35000"/>
                  </a:schemeClr>
                </a:solidFill>
                <a:latin typeface="メイリオ" pitchFamily="50" charset="-128"/>
                <a:ea typeface="メイリオ" pitchFamily="50" charset="-128"/>
                <a:cs typeface="メイリオ" pitchFamily="50" charset="-128"/>
              </a:rPr>
              <a:t>9590</a:t>
            </a:r>
            <a:r>
              <a:rPr lang="ja-JP" altLang="en-US" sz="1200" b="1" dirty="0" smtClean="0">
                <a:solidFill>
                  <a:schemeClr val="tx1">
                    <a:lumMod val="65000"/>
                    <a:lumOff val="35000"/>
                  </a:schemeClr>
                </a:solidFill>
                <a:latin typeface="メイリオ" pitchFamily="50" charset="-128"/>
                <a:ea typeface="メイリオ" pitchFamily="50" charset="-128"/>
                <a:cs typeface="メイリオ" pitchFamily="50" charset="-128"/>
              </a:rPr>
              <a:t>　</a:t>
            </a:r>
            <a:r>
              <a:rPr lang="en-US" altLang="ja-JP" sz="1200" b="1" dirty="0" smtClean="0">
                <a:solidFill>
                  <a:schemeClr val="tx1">
                    <a:lumMod val="65000"/>
                    <a:lumOff val="35000"/>
                  </a:schemeClr>
                </a:solidFill>
                <a:latin typeface="メイリオ" pitchFamily="50" charset="-128"/>
                <a:ea typeface="メイリオ" pitchFamily="50" charset="-128"/>
                <a:cs typeface="メイリオ" pitchFamily="50" charset="-128"/>
              </a:rPr>
              <a:t>E-mail</a:t>
            </a:r>
            <a:r>
              <a:rPr lang="en-US" altLang="ja-JP" sz="1200" b="1" dirty="0" smtClean="0">
                <a:solidFill>
                  <a:schemeClr val="tx1">
                    <a:lumMod val="65000"/>
                    <a:lumOff val="35000"/>
                  </a:schemeClr>
                </a:solidFill>
                <a:latin typeface="メイリオ" pitchFamily="50" charset="-128"/>
                <a:ea typeface="メイリオ" pitchFamily="50" charset="-128"/>
                <a:cs typeface="メイリオ" pitchFamily="50" charset="-128"/>
                <a:hlinkClick r:id="rId3"/>
              </a:rPr>
              <a:t>shidayachi2727@gmail.com</a:t>
            </a:r>
            <a:endParaRPr lang="en-US" altLang="ja-JP" sz="1200" b="1" dirty="0" smtClean="0">
              <a:solidFill>
                <a:schemeClr val="tx1">
                  <a:lumMod val="65000"/>
                  <a:lumOff val="35000"/>
                </a:schemeClr>
              </a:solidFill>
              <a:latin typeface="メイリオ" pitchFamily="50" charset="-128"/>
              <a:ea typeface="メイリオ" pitchFamily="50" charset="-128"/>
              <a:cs typeface="メイリオ" pitchFamily="50" charset="-128"/>
            </a:endParaRPr>
          </a:p>
          <a:p>
            <a:r>
              <a:rPr lang="ja-JP" altLang="en-US" sz="1200" b="1" dirty="0">
                <a:solidFill>
                  <a:schemeClr val="tx1">
                    <a:lumMod val="65000"/>
                    <a:lumOff val="35000"/>
                  </a:schemeClr>
                </a:solidFill>
                <a:latin typeface="メイリオ" pitchFamily="50" charset="-128"/>
                <a:ea typeface="メイリオ" pitchFamily="50" charset="-128"/>
                <a:cs typeface="メイリオ" pitchFamily="50" charset="-128"/>
              </a:rPr>
              <a:t>　</a:t>
            </a:r>
            <a:r>
              <a:rPr lang="ja-JP" altLang="en-US" sz="1200" b="1" dirty="0" smtClean="0">
                <a:solidFill>
                  <a:schemeClr val="tx1">
                    <a:lumMod val="65000"/>
                    <a:lumOff val="35000"/>
                  </a:schemeClr>
                </a:solidFill>
                <a:latin typeface="メイリオ" pitchFamily="50" charset="-128"/>
                <a:ea typeface="メイリオ" pitchFamily="50" charset="-128"/>
                <a:cs typeface="メイリオ" pitchFamily="50" charset="-128"/>
              </a:rPr>
              <a:t>　</a:t>
            </a:r>
            <a:r>
              <a:rPr lang="ja-JP" altLang="en-US" sz="1200" b="1" dirty="0">
                <a:solidFill>
                  <a:schemeClr val="tx1">
                    <a:lumMod val="65000"/>
                    <a:lumOff val="35000"/>
                  </a:schemeClr>
                </a:solidFill>
                <a:latin typeface="メイリオ" pitchFamily="50" charset="-128"/>
                <a:ea typeface="メイリオ" pitchFamily="50" charset="-128"/>
                <a:cs typeface="メイリオ" pitchFamily="50" charset="-128"/>
              </a:rPr>
              <a:t>　</a:t>
            </a:r>
            <a:r>
              <a:rPr lang="ja-JP" altLang="en-US" sz="1200" b="1" dirty="0" smtClean="0">
                <a:solidFill>
                  <a:schemeClr val="tx1">
                    <a:lumMod val="65000"/>
                    <a:lumOff val="35000"/>
                  </a:schemeClr>
                </a:solidFill>
                <a:latin typeface="メイリオ" pitchFamily="50" charset="-128"/>
                <a:ea typeface="メイリオ" pitchFamily="50" charset="-128"/>
                <a:cs typeface="メイリオ" pitchFamily="50" charset="-128"/>
              </a:rPr>
              <a:t>　　　　　　</a:t>
            </a:r>
            <a:r>
              <a:rPr lang="ja-JP" altLang="en-US" sz="1200" b="1" dirty="0">
                <a:solidFill>
                  <a:schemeClr val="tx1">
                    <a:lumMod val="65000"/>
                    <a:lumOff val="35000"/>
                  </a:schemeClr>
                </a:solidFill>
                <a:latin typeface="メイリオ" pitchFamily="50" charset="-128"/>
                <a:ea typeface="メイリオ" pitchFamily="50" charset="-128"/>
                <a:cs typeface="メイリオ" pitchFamily="50" charset="-128"/>
              </a:rPr>
              <a:t>　</a:t>
            </a:r>
            <a:r>
              <a:rPr lang="ja-JP" altLang="en-US" sz="1200" b="1" dirty="0" smtClean="0">
                <a:solidFill>
                  <a:schemeClr val="tx1">
                    <a:lumMod val="65000"/>
                    <a:lumOff val="35000"/>
                  </a:schemeClr>
                </a:solidFill>
                <a:latin typeface="メイリオ" pitchFamily="50" charset="-128"/>
                <a:ea typeface="メイリオ" pitchFamily="50" charset="-128"/>
                <a:cs typeface="メイリオ" pitchFamily="50" charset="-128"/>
              </a:rPr>
              <a:t>　　　お問い合わせ：</a:t>
            </a:r>
            <a:r>
              <a:rPr lang="en-US" altLang="ja-JP" sz="1200" b="1" dirty="0" smtClean="0">
                <a:solidFill>
                  <a:schemeClr val="tx1">
                    <a:lumMod val="65000"/>
                    <a:lumOff val="35000"/>
                  </a:schemeClr>
                </a:solidFill>
                <a:latin typeface="メイリオ" pitchFamily="50" charset="-128"/>
                <a:ea typeface="メイリオ" pitchFamily="50" charset="-128"/>
                <a:cs typeface="メイリオ" pitchFamily="50" charset="-128"/>
              </a:rPr>
              <a:t>0133‐73‐9598</a:t>
            </a:r>
            <a:r>
              <a:rPr lang="ja-JP" altLang="en-US" sz="1200" b="1" dirty="0" smtClean="0">
                <a:solidFill>
                  <a:schemeClr val="tx1">
                    <a:lumMod val="65000"/>
                    <a:lumOff val="35000"/>
                  </a:schemeClr>
                </a:solidFill>
                <a:latin typeface="メイリオ" pitchFamily="50" charset="-128"/>
                <a:ea typeface="メイリオ" pitchFamily="50" charset="-128"/>
                <a:cs typeface="メイリオ" pitchFamily="50" charset="-128"/>
              </a:rPr>
              <a:t>　</a:t>
            </a:r>
            <a:r>
              <a:rPr lang="en-US" altLang="ja-JP" sz="1200" b="1" dirty="0" smtClean="0">
                <a:solidFill>
                  <a:schemeClr val="tx1">
                    <a:lumMod val="65000"/>
                    <a:lumOff val="35000"/>
                  </a:schemeClr>
                </a:solidFill>
                <a:latin typeface="メイリオ" pitchFamily="50" charset="-128"/>
                <a:ea typeface="メイリオ" pitchFamily="50" charset="-128"/>
                <a:cs typeface="メイリオ" pitchFamily="50" charset="-128"/>
              </a:rPr>
              <a:t>090-7930-8569</a:t>
            </a:r>
            <a:r>
              <a:rPr lang="ja-JP" altLang="en-US" sz="1200" b="1" dirty="0" smtClean="0">
                <a:solidFill>
                  <a:schemeClr val="tx1">
                    <a:lumMod val="65000"/>
                    <a:lumOff val="35000"/>
                  </a:schemeClr>
                </a:solidFill>
                <a:latin typeface="メイリオ" pitchFamily="50" charset="-128"/>
                <a:ea typeface="メイリオ" pitchFamily="50" charset="-128"/>
                <a:cs typeface="メイリオ" pitchFamily="50" charset="-128"/>
              </a:rPr>
              <a:t>（酒井宛）</a:t>
            </a:r>
            <a:endParaRPr lang="en-US" altLang="ja-JP" sz="1200" b="1" dirty="0" smtClean="0">
              <a:solidFill>
                <a:schemeClr val="tx1">
                  <a:lumMod val="65000"/>
                  <a:lumOff val="35000"/>
                </a:schemeClr>
              </a:solidFill>
              <a:latin typeface="メイリオ" pitchFamily="50" charset="-128"/>
              <a:ea typeface="メイリオ" pitchFamily="50" charset="-128"/>
              <a:cs typeface="メイリオ" pitchFamily="50" charset="-128"/>
            </a:endParaRPr>
          </a:p>
        </p:txBody>
      </p:sp>
      <p:sp>
        <p:nvSpPr>
          <p:cNvPr id="33" name="正方形/長方形 32"/>
          <p:cNvSpPr/>
          <p:nvPr/>
        </p:nvSpPr>
        <p:spPr>
          <a:xfrm>
            <a:off x="78070" y="5092638"/>
            <a:ext cx="6826061" cy="378296"/>
          </a:xfrm>
          <a:prstGeom prst="rect">
            <a:avLst/>
          </a:prstGeom>
          <a:solidFill>
            <a:schemeClr val="accent3">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メイリオ" pitchFamily="50" charset="-128"/>
                <a:ea typeface="メイリオ" pitchFamily="50" charset="-128"/>
                <a:cs typeface="メイリオ" pitchFamily="50" charset="-128"/>
              </a:rPr>
              <a:t>受講申込み</a:t>
            </a:r>
            <a:endParaRPr kumimoji="1" lang="ja-JP" altLang="en-US" sz="1600" b="1" dirty="0">
              <a:solidFill>
                <a:schemeClr val="tx1"/>
              </a:solidFill>
              <a:latin typeface="メイリオ" pitchFamily="50" charset="-128"/>
              <a:ea typeface="メイリオ" pitchFamily="50" charset="-128"/>
              <a:cs typeface="メイリオ" pitchFamily="50" charset="-128"/>
            </a:endParaRPr>
          </a:p>
        </p:txBody>
      </p:sp>
      <p:sp>
        <p:nvSpPr>
          <p:cNvPr id="2" name="AutoShape 2" descr="data:image/jpeg;base64,/9j/4AAQSkZJRgABAQAAAQABAAD/2wBDAAoHBwgHBgoICAgLCgoLDhgQDg0NDh0VFhEYIx8lJCIfIiEmKzcvJik0KSEiMEExNDk7Pj4+JS5ESUM8SDc9Pjv/2wBDAQoLCw4NDhwQEBw7KCIoOzs7Ozs7Ozs7Ozs7Ozs7Ozs7Ozs7Ozs7Ozs7Ozs7Ozs7Ozs7Ozs7Ozs7Ozs7Ozs7Ozv/wAARCAFaANgDASIAAhEBAxEB/8QAGwAAAgMBAQEAAAAAAAAAAAAAAAUDBAYBAgf/xABJEAABAwMCBAMDCgQEAwUJAAABAgMEAAUREiEGMUFRExRhInGxMjRCUlNUc4GRkgcVI6EkYsHRFkPhFzNygvAlNXSVorLC0tP/xAAbAQABBQEBAAAAAAAAAAAAAAAAAQIDBAUGB//EADYRAAEEAAQDBQYGAgMBAAAAAAEAAgMRBBIhMRNBUQUUMmFxFSIzUpHBBoGhsdHw4fEjQmKC/9oADAMBAAIRAxEAPwDcknJ3oye9B5muV5hNNKJXe8dzzWu1ooaLuT3oye9coqLjy/MfqU7KOi7k96MnvXKKOPL8x+qMrei7k96MnvXKKOPL8x+pRlHRdye9GT3rlFHHl+Y/VGVvRdye9GT3rlFHHl+Y/VGVvRdye9GT3rlFHHl+Y/Uoyjou5PejJ71yijjy/MfqUZR0XcnvRk965RRx5fmP1KMo6LuT3oye9coo48vzH6lGUdF3J70ZPeuUUceX5j9UZW9F3J70ZPeuUUceX5j9SjK3ou5PejJ71yijjy/MfqUZR0XQTkb0UDmKK678PPc+J+Y3qqOKABFIPM1yunmaB271yM/xXep/dXm+EIKSncijFYTh+G7A/ifc7fClPNwGmfGVHUsqSoqCdt+xVnPpTbjHi9vhhthDJZkTHF+1EUCSUdTkfJ9M5zVx2AfxmxRHNmAPTfqoxKMpJTKFxBBny0x2UvpDuox3nGyluRp+VoPXH+lM9KgM4pBw9aoKmId2YE1DYQoxoklW0XV8oJH6gZ6Uv4i4ZvDUtF14UmPNSdY8WIp7+mv1AUce8UroMO+bhtdl9dr9eX8oD3BtkWtdRzoTqUE6gNZA1BPLON8VRh3Bq7yJbLCA5CZ/orfCtnXPpJTjokcz3O3KqLYyQTyG6kzBXykp5iuEhKSpSglKRlSidgKwfBMeRF42vtvYlPG3RMhLC1FQyVezz7DO9MuMOM2eHpEeGy2zPedJEmJklQQfUciexBq87s9/eBDGc1gHppV/ko+KMuYpzb77EucgMtNyGlLR4rJfaKA+j6yO43HruKZlChzBpLZLRDYQxcGnZroVHCI7UxWTHbOCUAY25Ab55Ck934bvkC7sXLhWY6EKcHmIbzxLYGdyAo40+nMdKQwYeSUsY/L67X0vl/KMzg2yLWworpxucgADJPQVRt1yTd0SXom0ZCi0xIPJ1QzqUO6QcAHrg1RbG5wLuQUhcBortFZKNxRxUX1wXODnXpTJ0reQ94bK/UFQxv7zU867cYx4EiYLJboyGGlOK8SUXCABk4xjtVw9nyhwaS3X/wBBM4oq1pqKRcF3q4cQWBM24xw04VlKHk7B4D6QT03yPypVB4m4oevdzs6LZCnPwHMeJ4hYyknY4Oc7Y/WkGAlL3ssWzfX77I4goHqtlRWf8bjdaSRCsrG2cKdWoj9KXfw/4kvfEC5wuSW3WGFezISkJ0rJ/wC7wOYxvnp+dHcX8J0ocCG769UcQWBS2RSRzFVJF2tkOSmNLuMZh9Yyltx1KVEdOZrLMNrgfxXTCiyn0RHohfcYU6VIUrB6E9965/FdhlfCbb6m0l1uUkJWRuAQcjPapYsEwzxxOdo8A+lpDIcpNbLaEYODRUMFsM22I0keyhhCR+SRU1ZrhTiFKNQiiiimoXRzFFA5iiuy/Dnwn+v2VHFeIIPM1wc66eZrlcnP8V3qVdbsFiY8STL/AInX1uNPXCPlW9bjaApZThGyc7A+uDWitnDFotT5kx4niyydSpchRcdUrvqPI+7FL7xw1cnL7/PbBdEQZq2vCeQ63rbcSOXfsOnQVRlWn+IktlTCuIIDSF7FTKNCvyUE5H5Gth7xO1obMGigCDYOgrpr9VXAyk221szknfOagdmxGISpr0pluKgEqeUsaRjY7987Ypfw1b7xareWLxdBcXQrLa8boHYqO6vzrP3L+G7Vw4gMg3Bxu1OLLzkQKJIcPPT0AJ3zzFUYoMOZXNkkoDmBv6ealc51AgLy9fbjxzLctXD3iRLSg6ZdyUMKWn6qe2e3P3CtlAhRbbDYgw2g1HYTpQkfE9yeddiRI1viNw4bCGI7Q0obQNh7+59TUvKmYnENeBHEMrBy5nzPn+yGMI1dusNYIMmdxZxYhi4uwECQ2HVMJHiLB17BR+T+ma09q4btFmWXIEFKXz8qQ57bqj1Oo77+lKrhwxdmb/IvXDl1ahvS0hMll9vUhZHUc+3bv3qlMsv8Q5zJYc4hhMtq5lhPhq/cE5H61pSuGIotmDWkCxqDoK1018lEBl3ba2pzklX51Wk3GBDt/wDMZMxlqJp1B4q9lQPLHf8AKq9giXO3WtEe7XAXCSlR/q6fo9ATzV7zWXX/AAyjvX0uvzlqs6SVtQwo5QTzSD0TnqN/jVCGHDGRzZZKA5gb+nmpXOdQyhH8yuP8QZKodvS7A4dbViTKVs5J/wAg/wBvXftW0QiNBhJbbSliLGbwB0QhI/2rrLLUZhDEdpDLLYwhtAwlI9BXsgKSUKSFJUCFJPIjqKZiMQ2SmMGVg2H3PUoYwt1O662oPNIcacS40sZQtKsgjuDSHjqamBwXc1BxIcca8JI1DJ1EJP8AYmlzP8NLK04sql3BbKlEoYS9pSgdtudTq/hzwsoe1DfUe5kr/wB6sRDBRStfnJAN+H/KaeIRVJtw1E8hwxa4u2URkE47kZPxpJbBo/i1fEj/AJsJpX5hKBWlgQo9sgMwYiSlhhOlAUokge+kVz4Ki3XiZd4flvobdYDa2WVlCioYAOodMdKSCaIyTGR1BwOteYKHNNNrkn893ylsmSVEAMsLXz7JJrN/w2ieV4LjuqGFSnVvH9dI+Fe1/wAPOHHM60TF556pSzn+9N7NZYVhhKhwPFDJXr0uOFeD6Z5CkdJAzDOijcSSQdq2vzPVKA4ushLDYp3/AGjpv2UmD5Tw853SrGMY/vSv+Ki1OWS329pJW9LmJCEDmrAI2/MgfnW0cdbZaU46rShAyo4z/brWdi2uVfOI2uILoyuNGhjTbobmy8/aLHQ9h6DtUmFnPFbPJtGKHnWwTXt0yjmtIEeGhDec6EhP6Cig7mugFR0pBJPQVlauKnXKKvMWqQ9uoBtP+bn+lMmLTHZIUoeIrur/AGrXw3Y2Kn1Iyjz/AIUD52N80jbYdcSVobUUpGSrGworRyUhMN4AADw1cvdRXX9n4BuCYWg3apSSmQ2syeZrldPM1wYGSo4AGSfSvPZvjO9T+602+ELw88zGZU/IdQwyjdTjigkD8zSz/iqyEFQmKUhKtKnUsOFsHsVacClnDqTxZNXxFcBqhtOqRbYqj7DYTsXVDkVH+2PdVfgl166cQ8QX9twpgvvBlpsfJcKfpY92P3GtAYOJjXmQm2gXWgsnbnqoeI4kVzWtjyGJbCZEV9t9lfyXGlBQP5iqt7nSrZZ5FwiRkSVx061MqUU6kDng9wN/yrLXdaeE+PLbJhHwYV4V4cuOkYRqzjWB0PtA/ke9OuJbpeLLNgvQoYnwn3PBkRw2StJPJQI7jPPbb1powdSRlmrXai9LrceqXPob5JjY7qzf7PHukZtbbT4PsL5pIOCPXcHelFr4guU3ja42BxmN5eEkrDgCgspOMDsT7Q7damiqtFzQqRIksIZ8VQiNokFnQ0DpBwkjZRSpXuIrNWiPbT/E29suvhMYRwUK80pOr5H09WT15k1Yiw8VzW06CwKutRsb1ITS8+7qt+w+xKRrjvtvICikqbUFAEbEbdaTROJXJHE1xsf8tcdXCSFpcaWn2knHMKIwd+hNc4bkcLplzYPD5ZbdbWPHbQo+3j6ScncDJGRSCM/FjfxQvqpdxMFBjoAWFhOo4RtuDUUGFZmla5p0bYsa7jkErnmhqnzHE7rvGL1gXa3W0tR/GLpWkqTtn2gDjByAMHn/AGoXHj1j/hdy+WZhTqWJKGXm5TZTzB2BBxnl1NVbM8w//Fe4KjSzLbVbwA6VBWdk7ZHasyyB/wBkV3T9S6j/APCtGPBYcyNtvydf+13uojI+jr1X1iK44/CYeeQlDrraVqQhWpKSRnAPWpahhHNuiHuwj/7RUcycYrrbYaDmppx1RLgRhKNOcE7fSHMgbHeudLC6QtaOqt3Qsq1RSGFxjAnqeQww8pTYOAnCwpQCiU5Tkckg5zvmpk8Qk6NdqlISthx8OFSAnSjnzIVzIHyetSnBTg0W/sm8RvVOKKTx+IhKnrhNxPDdSdOH3C2SSnUNiM8h2pqy748dp7Tp8RAVjPLI5VHLh5IvGKShwdsvdFFFQJyOVTMxn5J/ptqV/m6VNDehNkeOySr6x3H6U8ZfZeTlpaVD0rf7O7LixIBfIPQb/qq0szmbBLY9l2Cn3P8Ayp/3pkzGZYGGmwn161LRXXYfAYfD/Dbr15qk6Rztyiu0UVdUahlfNHvw1fCiiV80e/DV8KKQpVmDzNeHWw8w6yTpDqFIyOmRivZ5muV5bKSJnEdT+612+FfNmZ1wt/Dw4CYiLF6ccUwV/wDLSyo5LgPYgkem9b+1WyPZbRHt0cgMxW8FZ2BPNSj7zk1awNevSnXp06sb47Z7VVnWyJc0eHNDjrPVnxCEK94HP86tz4ts9NIygmzWtnr/AAExrC3XdYp4q444+ivQ0a7PZlAqkfRdUDk475IA9wz1p9x3eZNp4ecERpXizlCMl7ICWtXMn8s4p8wyzFjojx2UMstjCG20hKUj0ApJxpYpfEfD38vhONIdDyXP6pISQM9R76lZiopMTEHCo26C/wBz+aaWEMPUq6YNusNiSqRHZcat8YJ1rbBKtI5fmf7ms3Y7KjhWwyL9d7eJMmWvxpLeEkx2ycgBJ2PPJ/6VauvA714lRXXr3JYQiO2iSlpR/rOpwNYGcDl/YUwt/Btgt60u+TMx4c3piy6o+u+39qlE8McZBkLi42aB+l2K1108kmVxO2yv2uRarhFbn2sR1tLGA40gJI7g7ZB9DWSamKsf8TLpKmNhlme0lqO4+rw0OKASdlEY6U44V4VVws/cy3KD0aU4FMMDbQBnmT13A/KpEcMonXkXq+qRLkNgJjRRuzGAOds/KPqQN6bHJh4ZJPezMIrz61/KUhzmjTVKbP5i4fxPn3RtoeXTDDS1JWFaVgAaTyOcg9KzZgzYX8KbymZFdjldwStAdQUkjKd8HpW9e4bQrjFjiSPKLCw0W5LKU7P7YGT+n7RVHi3hO4cRvNIi3ZyPEcOZbLi1KRtyUlPf02FW4cbDxme8A2m3vplvT8+qjMbqOi0FtOq0QVd4zZ/+kV4m28TXElTuhAZdZcRpyVpXpzg52I0+vOrDDKY0VmMgkoZbS2knmQBgZ/SvdYHELZC9nmrNWKKTOcOqW6+9/M3i8/HXHK1NpJDasnoBuCc5/LFSosSG2ksiUfBRGdjoTo3HiEEnOd8YAA/uaaUVKcZMdz+gScNqTRuGm4dxVOjS9KypZShTQUhOoYxgEbAAY5Y9rvTZlrwI7TOrV4aAnVjGcDGa90UyWeSXxm0rWhuyKKKKgTkV1KlIVqSopPcHFcopQSDYQrzF2kNYC8Oj12NMmLrGewCrw1dlf71n6K18N2zioNCcw8/5UD8Ox3ktYFBQyCCPSu1l2ZT8f/unVJHbp+lMWL1uA+3/AOZP+1dHhu3cNLpJ7p/RVX4Z7dtUylfNHvw1fCioVymJEN7w3Ao+Grbryoraa9rxmabCrkEaFZ48zUUh3wIrz+NXhNqXjvgZx/apTzNQTUqct0ptAKlLZWlIHUkHArzJ4BxBB2v7rXHhSg8RPQuHf5xd2GGEutJcjNsKW5rKkFQSr2fZ6DPKi1cXwLjDhvPtPQlzF+EgOIOgrwDgK5YOcAnGTmoLpb79I4JhW+0uIYkeUQ3JbX7K1J0AFCTyBzt/rS6wcLT7ddrW7/Ko8JuK3mTJRIK1SCUY0lHLIVuD0xtWo2HBuie5xANmqPTbfr+ahLnggBXpXHKIrjbR4fuxcdcLbKVNBPiKH1d96svcXQ4liNynpaiyD4gbhl9K1OKScaQU5GeWe2aL5FurXEEO+W6C3cgzHVHXGW4EKRqOdaCds42PpXm/2R6XHgQYFvjCCwvxnkpISTp3S0nbbUoDJ9KYxmEdwwW1ep97pdjX8uWvJKS8WpYPF1pntpLTp8QxFSSnoNIytvP1k9RjlvVeXxrCh2eBPfQhp2b4a/KreGtDSyR4nLcdahtvCapPmrpd0KYuMpyQ4mO25lDPipCMHGyjgcx3qszw9enrFZIE+Ow4+xJQZDx0ZjsN/IQCOecDvzNScHAZt9jrr5HbqE3NJSaPcXwkXpm2MIU+qTHDrDmlSQ4tXyEbp21fWOw616t3Exls3CRKtjkWPAVoW6hwO+IsHCkpwBnHpS++8OTrnxciewyHYYQjzKJLwDbwGQEoCdwQCo5PU1FA4UU3whcGm7WyxcpZc8NqQoLATr1IB3KcgAY9RvQYcDwmnmct66izrz6eSM0lq1ZuPIV1uv8ALnYjkN1ThbbLivln6I08wSM9MDbfemMi/piuXsOx/wCnaGkOEhW7upGrHp2rP8JcOv2i7iYINwihEZSHw+WSl09k6N+fI/lVpyHMvTPFKm4EqN59hpEZEpHhqWpKCO+OdLPh8IJiGeEAc+eYfa0Ne+td1cuHGlttbkBqSFB6WEqdaTlSo6VJyCQAdXbau8ScVf8ADs6LEEIPmS2pwKU4UhODjGyT3pNMtXGr9wtKkiKswA24h5ehKNYRhesD2ic5AxtjevHEfDF2vHECno8WQpIY0eO5KCWkOnBJbScnQNxjAzT2YXBh7cxFUSfe+nRJnfRT5jiZxzhxV7XbsoS6UBpp4ZKdhqyoJ69KXWnj/wDmstMZNmcStx/w0FMhGMdznH9qoN8J3hXDEu3rZWZ3mkqZ8V9Ko6U7+0gHJ5E5yATVS08BTo99gNzG3AzHU445IRoU2oAjR0zkkHIOcDGKkbh+zw1+Yixda8q9dUmeTRae4cYsxbsLZAtkm5P+KWSptQQjxANRQCeZA51FN46hRrfDlsxivzbqmS286GiwtJAIWN9hnmM1FG4eu1tuTs1CY8xqEp523Ma9CnFuqyouKPUDIHeqFz4Quy7JBaS/4spy4qlzUMYSAtf0kqPIJxjl1qKOHs8uaCRXW999+nL89EpdLqnKOL213Zy3oh+LpUsJeZeC0kIRrUcYztsPXPOqDf8AEJDlval/yl865QYIb1LSlOMk5wPa32T1pPw7wldbVN8R61vtykOLUmQh9BaDfhKGnGcqKlEZ2HIbio2ODr/NgNRXrcmK4275jx3pB0q9gf0tKVdVE77EDrVnunZ4dRIrTW/Xz9EmeSl9HhymZ8JiZHKizIQHGyoYOkjbIqWqVlYEayxWEwVW8IRgxVOeJ4RzyCsnI7b9au1zUzQ2Qhu1q002NUUUUVElRRRRQhdHMUUDmKK7L8OH/if6qjivEEHma5XTzNCflCuTn+K71P7q63whGDzxQQQcGvlku8yE3m4NO3makpuC2W0tyPZSCSU/85OEgdcYHetnwWqWuxumZL8255pelwvh0hGBgZClY92TWhiezXYeLiF3T9VGyXMcq0AB6ZowR0NZvjFySF2ZiMuUPMTChaIr3hLcGgnGokD9arWLzkbjJyE9/MGmTA8QMzJYf3141AgkDtULMEXQcXNyJr00QZKdlpa3ejelM238QvS3HIV/Zix1H2GVQQ4UjH1tQzVy2Rriwypu5T0TnSrKXEMBoJHbAJqu6JoZmDwT01v9qTw43VK1mjrSdHE9uejvvspecTHe8FwBIBCsE9SNtqmF9i+bfjFt0Kjp1LUQCOWehzy+BpThphu1GcdUyyaMk9aX/wA5j646Ay8TISFI9kDY+hOaha4jhvQzLQ0+Ww74RykA53PU+hpBh5flRmHVNc13NVpM9iI2HHAsguJbwlBJCjjA/vVZ6+R2HHkKYeJZICsaepwNs57/AKUjYZHbBLmCY5o9KWI4giLmMxfBfC3kBQOAUp57Eg+lWLdcmbm0txltxAQQCHABzodBI0WRojMCrdGaKKhSruTXMmiihCM0UUUIRRRRSIRRRRQhdHMUUDmKK7L8OfCf6/ZUcV4gg8zXDjSrPLHXlVhyFIQhLnhlSFAEFO9Vx27865jFRSRTOzitSrbCHN0WGkcH3aSI3gSbVFZjPB5DceU+EA78h9HO+4351qbMzcY0ZTFyciKKMeGph1xaiOpWpe56VA7wtbH46mF+NoU2hohK8eykAJ5dtz7yas/yaIVvrWp1SpDSmlkqx7KglOBgbbITV2fGCdmR79PT/Pqo2xlpulQ4itMq9ONNJbs78RkhaUTC5qCzkZ9ggYI5ZqrZ+HZ9ouQkxothYCgEPeX8bUW8gnAJxnlTJHDVvbb8NBeSAUkEKGpJSAAQcZ5JH9+5qzDtMSA8XY+vUoYOpRPRPf8A8IpvfAyHhMdpW1f5S5LdZS13h+8uPOLRxdNbSpRKUBhGEjtVy02yfb3XFzL4/cgpOEpdbSnQe4xTKiqbsVI9uU1XoP4UmQA2o1xoziNDkdpaM50qQCM+78zR5WN4pd8u14hxlegZODkb+lSUVBnd1S0F4Sy0n5LSB8rkPrHJ/U15ESKkgpispI5EIA/9chUtFGd3VFBeVtNLSEraQpISUgKSCADsR+lBaaIUktpIVjUCM5wMCvVFJmPVLSi8rF1A+Xayk5SdA9k5zkdjkn9a9MsMRwoMMoaCjlWhONR7n1r3RSl7juUUEUUUUxCKKKKEIooooQiiiihCKKKKELo5iigcxRXZfhz4T/X7KjivEFp4o/wbP4afhUb8CPIzrbGT9IbGpIvzRn8NPwqaukkiZI3K8WFUBI2SR+yuo3YWFjsrY0vcacZVpcbUg+orVV5W2lxOlaQoHoRWDiewIJNYjlP1CssxLh4tVlKKeP2dhe7RLSu3MUuftslgn+nrT9ZO9c5ieycVh9S2x1CtMnY7mqlFFFZZFKZFFFFIhFFFFCEUUUUIRRRRQhFFFFCEUUUUIRRRRQhFFFFCEUUUUIXRzFFA5iiuy/Dnwn+v2VHFeILTxfmjP4afhU1QxfmjP4afhU1dQqaKKK5QhFFGaielMsDLjiU+hO5pjntYLcaCUAnZeJEKPJH9RsZ+sNjS1+yrTlTLgUOytj+tSP3tIJDDer/MrYUuemSJGQ44Sk/RGwrle0cX2a+xlzO6jT9VciZKOdBRKSUKKVcxzrlFFcmavRXUUUUUiEUUUUIRRRRQhFFFFCEUUUUIRRRRQhFFFFCEUUUUIXRzFFA5iiuy/Dnwn+v2VHFeILTxfmjP4afhXZDimo7jiEhakoJCSrSCQOWenvquibHjw2fEcGdCfZG55VSfvSlZSy2AO6/9q2cR2jhsP43a9Buq7Ynu2CWMcZyV2puc7AaSHnVJbKXXFIW2AnKwQ2dtRI5b4yCQaje41fTNlmPCak2+EgrdfZe3J6I9oJCVAe0rc4AxzNWHJLzpytwq9OgqJYS4jQtIUk80kZB/KsGb8REmo2fmf4VluF6lUXeOZUqfDjMQnGmZDJfeW4oJUw3vhR7DbO+OY9aWSOLXm7POuJthWuMpIab8RR8wlRACwooG2Seh5e6tFncnqeZ713UdQOdx1rHlx7ZnXK2//o/3yU7Yi3YrOOcWlhqSmTbizNjxG5XlFOe2oKzqHL6OOfwqBjjUyJVrYTbg2m5JdWlanCdISVBJA07g6c9OdaoLUBgGgrUQQdwedQifD0f+L9T0/nVOyv6rHK46f8Cc7/LUARQsoJc9lelxKNz0+UPfmnXDN5cv9jbuDzCGFqUpBShWRtTY4PNIP5VzbGAAAOgGKSaaB7MrI6N73aVrXA6lFFFFUU9FFFFCEUUUUIRRRRQhFFFFCEUUUUIRRRRQhFFFFCF0cxRQOYorsvw58J/r9lRxXiCDzNcpLJmSUSnUpfWAFkAZ5b1F56X9uusKbAvMjjY3KYMfGBVFP6KQedl/bro89L+3XUfcH9Ql9oR9Cn9FIPPS/t10eel/bro7g/qEe0I+hT+ikHnpf266POy/t10dwf1CPaEfQp/RSDzsv7wujz0v7ddHcH9Qj2hH0Kf0Ug89L+3XR56X9uujuD+oR7Qj6FP6KQedl/bro89L+3XR3B/UI9oR9Cn9FIPPS/t10eel/bro7g/qEe0I+hT+ikHnZf266POyvvC6O4P6hHtCPoU/opB52X9uujzsv7wujuD+oR7Qj6FP6KQeel/bro89L+3XR3B/UI9oR9Cn9FIPOy/t10edl/bro7g/qEe0I+hT+ikHnZf266POy/t10dwf1CPaEfQrQDmKKRxpklUppKn1EFYBHfeiuo7ChMUbwTzUT52zagKKX87e/EV8ahJwM1NL+dvfiK+NQ5wMnpVCTxn1WYd0/Rwm86yh5uc1pWkKwpOMZ/Oh7hF+PGdecms+wgqxjAOO5J2rPyeHkRZTNwmQP6ilBaFOKJSojkCnOO2xrxdTO4jmF29yA5FQr+hAYUUsgfWX9dXv2FaA7oGnO0g9FJ7nNe0KStAWhQUlQyCDkEU0hWyM7ZZl0nSFR2IwKgsDOAkZUSOtLWWS4puPHbAKiENoSMAdAB2rU3vh5m4Wy38PpuTURvWHXWcArlBHtYAyNtWCedMwUAlcSRYCI22bWTZdS+wh5KVpS4kKSHE6VYPcdDU7MaTJ1eXYce041aE5xmuSkCPPkxS6la47mhwp6HAI/sQas2ldzM9qNa5QjKecSXlFoLyhOcjflz51WZGDLkdpqmADNRV+Vw24zaWZbaHlPqALrZKQlscyo5IwAPfSMHU028AfDdTqbXjZY7g9aY8ST5t94odsUK5yIsJhKGHxHUEKceXvjVjICU4yBjnXu4XyTYW5liEOJdvLR0+WZaQWy0CMISsE4I2zkEHHStGbCQk001W/S1K5jeSWVeTDjo4WuF5d8VS4aVqDaFABWEg45etLmg6lhAfUlToSPEUgeyVdcelauFaVzeBJkMbLnMu6c9yMJ+AqrgomySkOFikyNtnVZZOSkEjBI3ory2rU0kkYOBkdquw7TOuSCuKzrQFaVK1AY/WqjWOccrRqmAEmgqnOim98tEtm4uvMsx27ehLbSC2RkL+kV9uaaq3h24w2mLTBjlhMoZMghL8ZY29pJOFJWe3IevOrXdHBzg41SfkIJtWLJaGbomQp51xAYAP9MZJ59PyoEWykZC71/wDLHv8A9Kc8O2ybb2pvmGFILiRoCHE6jseRzsffSxLN2A/908U/ndI//wDStLC4SMxAyN1UzIxWoSaU9AFxVDgqlLLTYU6ZLCmignkMKAPLer/8rCeHXLu4p4lKsIaaa1le4AwBvz/tVV21zor0y4XCHLixnn0bypTbry/ZSnmlRAORgDPamDl54gvT4j8JM+RhQmkpcclMAqW4QMICSRskcyMgk7d6gbhozM8OFAbD7pgYMxtebpaDCtsB+PHkvPylhLieYaGgqJwB3GPzpc4w8ynU6y42OQK0kZrWXZPFJssBu2Osi4FSRLdU2kgDQc4SSOascjWQuH8+kXRhm+XNp/yStao7LIQRqTgZIUehpMVhYmDMDWnQoexo1TO2WOROkpRIZfZYWkkOhO3cc69XCwuW2PNlyZDTEZjPg63BqdGB7gCTkAUwYmW99wog8VzFsxsJUxEabc0Y2wSG1HpVm8SIot6OI4VkNzltJ0NB1JaWhOTk+2Mpwc5OM4qyzAQiP308RNrVZ+y25F0uPlXVraAQVHHPYgY39/8AaqAWhanfD1FLbrjYKuZ0qKT/AHFM+FJE9/iMyLiqP48nWopjpIQgYzgZ3PLn60mibtOH60h9X6uqP+tZkkbGwWNTdX5KAgZVci/O2fxE/GiiL87Z/ET8aKv9l+Bymh2KJfzt78RXxohuNszmHXka20OBSk45jNEv529+Ir41DWQ41IT5qud1oZ0CzcQ3ZN2RxEgltnwm2C4nSzvlR05BCjtnO+1eVWSyMDVJ4gYSkcyXUI+JpGqzW65tAvIjvOpGyH2kkj3E1GjhaC2dTdvtwIPRtOfhVp3aGFkdmkZqrRYT72W054dkWVNzmzf5jGVHhrWhlXjJVrAGSoEc8A9O9UuEXP5pxV/xBc8eamJUY4V/yGsewgdiU7nuSahes/mo6mXGGH2gN28gjHuqINB7+h4YUFexoPL3U1uPYGhsYoA2dVGczKGWloXrPa+H5lyvt9uLQYekKfSle30QAMc1HbYCk9s4mTb2Zlxi2GUtTwX5VtbidYSPkaknGAo+8gY51Rb4YaZlJleQU68n5C3VlwoxyxqJxV3yUs7+ArenSdowZg6MC7uynua+9GlPYMB63Rrcu1WiJclyXC9PmOyAhSXDgqWPZOTknbbGAPdW4mc4ZRMukty4CPcIjLapKRklQwdAx1JzjbuKRuWZ5binEolMLXstUd9bRV79JGa5GsKYbPgswMI1+KcjUSv6xJ5n1qV/aeHfHlcN90pzEUWlNbPa48yMbjOlNMQ2gFuJUoJUPRefk1XPFsq6X5ifbNbVmghSGUnKfOkjBVjokdP19KpTLMZyEolwlvNpUF6CDpJHLI6/nVnyUtWP8Or02xVZuOjiiyx6E7lRgPAprTab3KNa7nBevMKU3G8IFUlDp0hPcnsfjS+ztMlH88f8RyJCHiMpQtQDzh+SAkbKJyMZ6kVRmWmO6yfPgawRpaB3VgggKxzGQDg7bVHJQ5LEdt2S8I8Z0PIjpVhBcG6VHrsd+eKfHioXSCWiCN65lBprgXCipxEl2fhK4TLshLF0vkxrKD8orLmce5KSfcE1yRNn+Si26OWURWnvFcUoErA+qnpuc+6qy4vjzkTZcqTMfbBDRkulYaB56RyBPfnU1LiMVmcMnQ7+aY5/RaOBYp0fhm8M+dW09PaX4Lz0taw2SkgEKydIyc7VFHuVgiMweHZ178842fEDzUhR8LSRgOLCsgEnHtbEbVlpdqh3F/xp6XJSgAEpedUpCABjATnAG1TsR48Vrwo0dphv6raAkfoKsjtBjGgNBJHUp/FAGiZcTwLlLvSJt1kxhDDgRb2GHyAs5yFKBI1q9MECrL3CV8da8NuY5GGdX+GlKbKj6450hat0ZExqQhJDjSVJaCnDoaBOVaUk4TnqRilSmrUqS4tmHMnoQsgraddCHSPlaSSAd6Vjm4iXie9/Cc1vEdYtfR71Y7tNsdsgxJz7TjCx5h1MlSVrAQofK5n2iKzsnhmXY2HpsqQpwvLSFuvPlxalfJSMmkgg8PqaQ/KjzoCHTpSpT61JC/qn2tj+v51OLDBivtOoSpwjDjSw+taFdiMnB60/GOYW07NX5UllGXxWtpJZuE+wxGeF7izB0EeYKUJK8Y5DIIBzzyKpSFcY2KzTJcm5Q5TbDKl5ltbjA7tgZ92N/Ss85GbddD2pxp5IwHWHVNrA7akkHHpUL1salACZKnTEg5CJMxxxOfcVYqNuPZlF2CBsKpMEorVNeH27iiU0Yfhy5zTSlanv6aFkjGTjkMnpVGOw7FYEd9SFPtEpdLZynXn2gPTOal1OJyW3nWVkY8RlZQoD0IqKNHbiMBhrVpBKiVqKlKJOSSTuSSTWeZAYsvO78lFYy0rUX52z+In40VyL87Z/ET8aK1OzPA71U8OxXZfzt78RXxqGppfzt78RXxqGsaTxn1Vc7o50YFFdpiRdbWplwONnSoHY0xQhMt5qYyAlxKh4qP8AWluK9IfVEJfSsN6Ruo8setRSRlwtu6mhlDDTtQvchSvNO+0r5Z6+tR61/XV+tRPS2kOuF50JWlsvr2+hvvSxviWE9IjMstuqEggBagAEZON/z/I96njgeW6BMOYkkJx4jn2iv1o1ufaL/cazi+JpJmIZatwSlakoSHFEKJKinI2wRsetTTLjcFT5kVqOpLTa2m2160pOtQOAeZwrbfmNqm7q+6ICWndU+DjvRxf6mguO/aL/AHGsjfZMlEhGh+W0fDS4pJVgsrIO3s7EYB5j86ZRZS0racTEecZlNBgIQorShaFqSslXQY3z1xSnCU0O6pSHAXadEHO/P1rlQxYyojJZL630hRLZXupKeiSeuO9TVXIAOiiRRRRQhFFFFCF4nMIfgNRysp8xIQF6diUDOpOemdt6tpv1sUsw2ZST4ACdDSDoRj6IPLPoKoTnSiO2M6R4ycL6g9cflmqzkCFAcTMky1eXBBShJAQnG5ISB8ck1uYct4Tcv9K2sIBwwQpZnEMWdrhrgKTFcyC8t5Kio9Do5j31PAkeatSXC5qWh0pWkggpPuO+Dz/Ol0ZVgdmuyIsFS0pPsvqRsCfon/oatIjvCWiQkeG04MuISdiQMA/+u1NxFcMhPxMYMRtW6KKKxVhIooooQpYvztn8RPxooi/O2fxE/GitvszwO9VZh2K7L+dvfiK+NLrlcmLZGU++rShIyVEEgdBy5kk7D39qYy/nb34ivjVCfbmLkwWZCQpChhSTnBH5EdRsf96yfd4pz7WoNM2qoSL8V2F24wA25ob161q0pA5cjzORjHfHepW5j8suNpkeXUlsPJCGVa1IxvjWMEZ5HH5V08PwlW9MEJU22MafCOMDfbfP1jz7+7FpiHEiFT7CTq0aSsuKcISOgyTgegqUuiAIaNUtt5JMw5KVYJNw/mZfLsZTi9SvELZ5hASMAbbE43J9K7HhuzY8ppuW84GooYGsABZKDlBGAPZVg5xnfBJq43eLQ3MEeOkh+QoHDbBTr9SSAD1/vUrV8iSJrkUBxJZIC3HUhtKds59og9R061IXSa03zS2eiqs2oybi1LmRQlxUNQfUVagHFYwEAk40gHflvVSPws6gpdLqWnAtTgTqyB7QUlJwOmDk+vpXZXFLzE6RHUy02hpwgKXkq0gDJIJAPPOx5HlUtwmz3FXBMN+R/h2w40WGkaNJRqBUpXrnlTxxx0AP9+6cM4UjvDCJL4delKASSUhtA3OrVvqzsOWABnrV9VuieaS+7qU/r8QFThGtYAGdPI4AHTaszdH5Mi7PFM9TTTzSH2EpcwdWlJbSlOeeo4zjvVxbYMq1zZDciVGZ1JdUtC3HEue1kKSM7g6QCBv35UOjkIGZ/L+hBB5laIsNF8vLZQXSANZGTgZx8T+te0AISEISlKRySkYAqpakuJgJ8RhTClKUQlSiTjOxOSSMjG2dquVQdoS21CVyiu1xRCUlSiEpAySdgKahFFRsyo8nX5eQ09oICvDWFaffipKCCNChFFFFCF5dbQ8jQ4Mpzn3HvVOat9JDUbw0vHACnU5AHoKvVUuaAuIhSm1qCnQ2HE/QJBI394x+dW8LI4PDeRV7BzOa8M5FJGYk1Diw/NUdKspbSpICj/4QNq0MJMlcIyXMlkEIBxsDSzh/hyZdHnHlOFERlehagfacV9UemOZr6db4rKWBCDKFMhPtpI2x0Faj4DMwg6K9inBzCwLE0VsZPDFqWFKQHY5Az7KsgfkaTzeGZUZHisOokI06iD7Ch+RrMkwUzNav0WO6JwSaiiiqajUsX52z+In40URfnbP4ifjRW32Z4Heqsw7Fdl/O3vxFfGqklZbYKgopwRlQOMDO+/T39Kty/nb34ivjUQrHeakJ81XO6y9klXpQlfzOI9HAyUpaSUrUACVad9yMJwr1AzXiysO5ivoYUsGQvAUhR0NqyCrxSeYHTbJHLrWgRMhoe8JvQlRGSUgDbvjnj15VC7fYiJEhgFTrjBAIbGdRxlQHTIAO3PbarfEc68rN0/MeiQSbJdZcp59EFIcWUracdXlSMDGkqKsk7DPPnTpyyKNzTNbdaUQrxMSEFZCznUeYB2wBnlpGK5IvhblLSywp2OlhLgfOyMqOEqzzKd+gP9qjmXCf5WatbDkRtMZLjalbFDoUQUZ+lkjb0x3pxdO6tgltxUsrhqDKdkO6nmVPr1KDR0gZACgAO+N8561NKtNqUvzcuOhelCW8uqKkgDZOQeZ35mobmkpSVyZ8wOLyY8aGnSrPQbAlR5ZyQPSqUqHOfhXCPJZd8Rxpt3Uwop8V5SAkp25gFJJ99MaHuAJekF8ymkqZa7KhLb3hs6dA0hPtAbhJ9caSPTaoHuJYaHW0t4X4rKngouJQMDpv1yOuBtzqjdbFJemNogIUhAbb1OpWOYJ1AlRySRjfflVhmwvr8m4+74bsZxw/0159lWTkHHPJHPbalyQBoc42im1ZK8yr/LEBmRFjta3VOIKVgqIKVhIAwexzULN3uErhuRPaWlTq1pS2oJ0BsE47bnO2Mn31eb4cjoaWy2+8hKni5kHKsFOkpJOc9TUrVpt8TxX1rK0kAuKdcygaDkEgbDBHajPABoL16IttaBVXV3MGc5pH9FaQssrUSCgpUQAeYUhR26EEdqtpW5cAJ0BwKYcStvwJKf6bmNkrA6b/AKipUuw4DS0MtFppoBagy0SN+owN+f8A6xUMG9sXKV4DDLwOkr1rAAKB9LnnB2/Wo3FxFtbskNnYKjZo9zjTy0pt5LGpan3HinS6TyKQACDsOpGNs7U/pPE4lizJbLaG3Usutg+IpBwFlWkJzywSCM9xWhMCSlCXUJDqThXs9fyqLEvLXAyCiU7I950CrAEkAczyrpQoO+GUkLzjSeeabrtbCnEuNEtkKCsdD/tSq68V2uBdHIcqDOXIjJ8UqbYyNA+kDn5NUGTuldliaSrfcXAe+aTSDYfFUpct4JaQdkoPtL9fQVnOOIU5uK6/AfdaQ5pjx4rC1J1lZAKcA+0TjfOds9tnMLim3y4L09bcqHEbSlRektFCVhRwNPf/AKipod/tNyur9uYkNOSYpBAKkkKJHNB64Gc45VYjx2Iw9HheEHN/vlWiuMw0TRod1n+EOEJ/Cc5uSJy3VyEDzLCR/T25pPcjOx9D3r6Vb3UrCwOhyayzvEdljzEw3bpGS8oH2S4MDHME8gfQ1I7xJabct1p+8RWFp9lxBdGpPpjnViHtjE2wPjJ3vTfpSe6BlGitFKlBSwgYJB1YPLPTPoMZqrtJJcdJU1qGAebp6E+nYVQiTI82GiTGcDrDw1JWM+0KsOSnm2SphAU+dkE8mx3x3q9h+14ZSGv90630FevNRuw7m6jVKL+2E3IuJGyhhZHLWOf+lLKcXJjwLHHCt1+MSpXPORvSeqeKy8QubsdVkztyyEKWL87Z/ET8aKIvztn8RPxorT7M8DvVSQ7Fdl/O3vxFfGoeYIPKppfzt78RXxqGsd/jPqq53WdVwuF33+Zl1fiadOkY0fJ0578vo4/PFMnLW47LLq5Q8IyW5Hhhv2vYACRqz6b7b+lU+IOIk2NbXiNuKQ6opAawDsASSSD9YYHv3qy/KJDbr13at7RSQUKQkKUQeYKjsOW2DVomchrid9AnnNQJU8q1R5klb7zj2HAhKm0qwhSUkkJI7ZOalmOQR4a5zsdAbVrQXlhICu+/WlEK6KBhy3w7JXIirb0spyXXEL6DkMgnfYVPNiTJ0VENxlhEl5BMiUWtSW0Z2bB5k8h7smmcNwcA92iSjepTF+clhSR4Uh4rTqBZaKhj1VyH5mo3Lk2l8R2mH33i0HdDQB0pJxuSccwRVWZbF3RtgyozSHw4kOqS4SkISc+yP83LfoasuW1oyGnYzrkJLbSmymOEp1AkEcxtgg8u/OmZYgBe/wDeiT3V4F5iBppSw8lboJSylpS1jBKT8kHqDUU6dIdYZaiNOMrllxpJebKFoUG1KSoDpuBzq9DiIgR/AZU4pOpSyXFZUSo5O/vNeXlxA6h15aPEZOlJJyUEjt0JH9qQFgd7oRpaRzbk7Nt0aYwhC4zK0BayT/UcUgjb0SpQ37+6lttZU/EukeO0tfmmvYW0D7atR5q5cjyz0rRzL3bIJMZYC1oJT4DaU+yRg9SAOYNeZHECWEw1eUWGpQSULccQ2EA8wQTnYc9sVba94blazfb91ICaqlGzbnAiY+wh6K9oU1GS4sEkFA+VudtWSN+p71Da+F5SJYU2WW0qJCmwshXh4OU55EnI27jPpT7IxkKCgRkKHIirIEXyT7yfED7LSlpSVbEgE88VTfipACBz/NLFb3Uqlr4RbjuHzLr6gpaXHT7AD5R8gHA2A54GMnnWmbbSyjQ2CEjkM5qmuY5bbg5Bur8ZJQw06lxBKdZWVgJCTuT7HTvSx/iKTGnrDzBaaBCUsPMlC0gkhLilE+ykkAkkYAPPIIrPnwmPxMjmvHh+n+1sxGGJoIWh61874m4cfvXFc11HmZDceOXXVOsgBBCD4bTRHysk7/6mt8HH2JogzWkofW34jS2lam3kjGSk8xgkbHvtmqxufmprMC3ONGQuR4JU6klAGlRJGMasFBScHYg5pmEjxWFxBY1nvVX152pJHMe0G9FgYTKpHAkyFboNzkPumOJri0EqUOqG0n6oAHu61Wi2u7wZUG2q4fJltTG5a5bDftJRgZSCAE6QNiM8819IF1KAtqRpdmocdQiPGytbuhRTlKeYyR12HU0vh3yY9JbiKcjuOSXA22pTamW2F4ypCySdxyxsrI5bitWOTGOzhsQ35nntvpdfRQERitVlZnDV1f4sfls2Z/yodccKQ82kLBI+SopI354OcdxWh4jtCTd7fcW7ImfGbUtUpphCfEUsgBKzn5WN9s1oWpC1PPxpLJjyIxHioKgUgHkoK6g49D3Aqt/Pbam2uXJyQW4rasLWpCsjONJwBnBBBHcEGs6XF4viAFlFvu8+f579FM1keXfdXGGERY6GGyspQMArWVE+8nnXuk8Xi7h+dKaiRbkHH3laW0eC4NR7ZKcV6XxXYGpkiI9c2mnoy9DiVggA9gcYNZjsNiC42w3vsVOHsrdNJKvFj6Fth0IHst45mkb0SQgKedQlAJzzH6AU2iXGFOjeZiy2nWSSkOBW2RzFV3122atZ88lxTAGtDTgVoz3AzzqxFNMHVJf53p/Cp4qBsjbG/wBEvi/O2fxE/GiusFsz2fCCgnxE41HJ50V1/ZerHLKhFAhcl/O3vxFfGoaml/O3vxFfGoayJPGfVVzuoJESO8Q49hOkg5OMZ/MbH1G/rXiTJt0JlEiQpsIGUoXpLh7nGMn1qvfmpbtucEFwtPhJ0OD6Ksjr02yM9M9M0rTbLlKsLLMpQkyvETlSvaBzqGSTz0pVufT0qeNgc0FzueycACNSnTl4hMLkIU4SY4SpYaTryD1ATk47npVZF+Q9b3ZTUVwFtouFDi0jBxnGM6uvPFVrfZHEiU3LaDaJcZKHi0oAZGwSMdMDfvk1PH4dYYXnKEICNOlpsJ1EthCiT2+ljvTsuHbdm0tMCt+deN4MFMU6CwXUOKUBkg4JAzkjdPbrSaFe565cJS3kuNy3AHGwkYQSnZOQTgBQHMg78ulMovDsCLLZlAOOPMISlBWrkQAM7b9BtnG523qJTPDluIccXHSplzmp0qU2vOe+1K10IsBt6dEAt2pL/EntvtNuSYyX2JyUF9pRWpanDlSQDtpAIBGDjapXILjl0fbCp5VJlkKcGQgNJRjORsCFfJ67Cr8m92q2rDJSSdZGGWtkqUMk55b5HLvXXL+yhTHhx33G3mVOlYAAQkYOSc6SMHJwdqfnk3a1L73RLLlYJ0iY+Y5JBCSHToSFKxucc+gyffVpPD764sbTJEeSyNBOPFSEjonPLnuOv6VaXdHUJgrQkSfMKcBaYSdSgAcFIVg4yACTtvmqF9k3RqVHSwXW/GQjLDS0khWTqyQQeXUbbdKGumeWtsBALjotBbIS40dmJEJV4CdIKyMn9fhTiX44sk3x0NpPl140dfZNYpbce4WuK/cLg0ymGnQt9LZdc8cbEDJG5wDyJOfzrZ2R1cqysGWMyFtDzDaiTpURuMdPdWPjmmOpCbo66fdX8ENSL3V+93F+He0eFDS1/hEFM4W9yQtWSrKElIwnGAd/rcqVIuNujSFuzHZ65TjZ1PzYrqVOJ1AaUgoAxqUkaUjqNqYpZkNICGbpPaQkYSgO6sD3qBP96jXAS8txcqTIlLcaLOp5YJSknJxgDG+Dn0FWMZ2lhcS0+8700AVyOF7OQVdu3BmO5KUHLLbXEDW8+Sl7T0Q02d285JwQDk7J5Y9oSH77YZAj+TiR5JahxiAChCml5Ur/ADKIG3TruTiRTDMfE+4ylyXWEn/FSlD2B1IGyU/kBUT1ytEhrw3JreNQUClZSUkHIII3BBANK3tJrHgYZhLbGY7k1/f9JDCSPfOqkl3SS1Omstodtup9QWYdrcW64AdleJpKTkb7A8+eaqonWluK7HLEpYddLa2H4ry3X3NIV8lSdSjpAOcchUpuzGlaxxLJCUY1YeTtk4H0c89qgXNtamVAXVfjl0PJkq3cS4AAFDbHIY5cqdi548SRfEq9qoD9N0kbCwclObc1Aj/+1UuRYa3NSYYWXpU1fRKiCfZGwxk7DcgA0s4rcDdukXe5TpFulOkBtuCv2jpCvDZyB7W5JJ7nsBTGNLtxfU7GccnTHClta8lx5WQSBk8h7KjgYGxqwbghRZS3EkPuOPKaS0lA1JWjOc5IxjBpkuJlJayCI5L1vdx87StY3Uudr+y+fwn5dvvUeLf7/dGXFx2HkMtrJK3Fq3RjHIDn+dV7hDal8ZO2iI4wlKnlpS620A2DpK9GUq3XnI33+FfTYzzM1lMlDfUj+ojCkkEgj9QakDbafktoHtFWyR8o8z76rntUxvJLKNVWlA9dlIICRusTAjxOIP4dgRYDcq4QW3G0tuoJ8N87qxq5nljnTbg+3W2Nb/NWxiTHCm0srZkNBtWpPMnbJOSd8/6VoENobz4aEoyoqOkYyTzPvr0TsSaoy45z2uY2wCb3/RSCGiCUtcbmKlsqcQ2lsOJ2QR39dzRXhXlFzmltyHFr8ROxyRz7miuq7F+Cf4pZLvGdf1tVJXzx78RXxqGppfzx78RXxqGs6Txn1Wed1xatCCrBPIADmSTgUuh8QRJ/j+WWh5TAOQhR3IBPUDY45jNMHEeIgpyRyII6Ebil9usMK1vOOxmkILhJUAD+gyTgbnans4eU5t+SUZa1VCDxHKkT47LjDSmpOpTaUagseySlOVYzyxnFe25t0bkRUOtlt9ElLEguuAtnWNYASnsMYOQe/OrMHhyFA8EoW6tbKgtJ2SMjI3AG/PrV1FvhNlCkxkam1qcSo7kLVzVk9fWp3SwgnK1OJbyCzplOBu3NK88t2HIU2sNBOpeCUqIUfaJ3/Qe41TuNnlrnTGm470hC3Asu6OeTqA5f5lcj2zyrcaj3rmTjHakbiy0+6ECStgstMsE2egaGkMhQbGpZCVJ0pSM4GSPk9/8Ao0Ysykw2Y7sjSGoy46SwCkjUQdQJ5bDl/emtcqN2IkcAOiQvJVJds8ZaXnp0kyEpKPGbUG1FBx7Ow5bc+dexbIZaS26x4+nGFPKK1HBJ3J3PylfrVqiouI/qm2V1AQ2U4aQUpxhBG23KnUF995OVR0NtDkRtn3CklTsuKU5h2S6hsbnSo591U8RFxGqxhpuG/wDv7p/RUEaW1JJQ1qOgbkip6w3sLDRXRse14tqrXFll+3PNPveA2pPtO5A0YOc71G7xC+llak8RxyUpJA8JvnU06KJ0J2KXC34gxrAzjfPKrBm3wja5sg//AAo/3rY7NxLImEOmLNdgLUEzC46NtUJ8hyZceHJT4AdeYjuLwMe0XWydq9XriKXEeu2m9JjORSoMsaGzyQCOYyck12YzPnTI0yTNjePHCNGmOUhRSsLJI17/ACelWXJ96dKym7xmyv5CURgQNvVRJ7863X9pYZ2bLKRqDoD09FUETx/1UVwkpa4piTJKtCEtRlOK0nCch/nj1NeLWsSeI4imQVJ8zLkZxjDZKgFe4lQxUq0yX5b8mXJb8R9lDKfAbLZTp1nIyo5Pt/liqcWLNaiOwMNstuYS/OS4oyJaR0J+htsSCeZ0hNRHtHDPmJc73WkOG9nSqThC8NoDXZZ+ZcJYutpi2t9tEptD0lwSXShgtLKgkq39ojYgYrU29Ty7eyqRJYlPEHW8wMNrOTy+FRTbLarkltM23R3w0nS3rbB0jsPT0qxGjMQoyI0VlDLDfyW0DCU755VzuKxMczBlFH/JO/57K3HG5p1UteXC4lslpIUroCcZoWvw21LIJCRkgDJpXMlMvpC2JDjawPk5ICqrQxF7vJNxE7Y2+a8eOp6eyHI6G1hxOSBg86KhjqUuYyVqUo607k560V3PZLcsbgsWNxdZK5L+dvfiK+NQ1NL+dvfiK+NV3kqWw4hClJUpBCVJ5g42I9ayX6vPqqp3XvFGNqTojXpmO0ltwqWVlbmuQMgdEZKFZ26jG5Ne/K3BLsqWl11KyMMRysODJPtKwcAdh2G/pT+EPmCXKmnSu0s8G7qmsuuvANMskuNtYAeWR8kZ9cbnGMepqu5BvhtD8ZMv/FLcSpp7xcltJIynOByAPvzQIh8wRl807owcZpM5GvqG5bKHvGUW2iw+VhOVJxrGOmrfeo4sS/InW9ch/Uy22fMjxBgqJV0xvgFI/Kl4Iq8wRl809we1HLnWaTB4i8nIQXFeMoHwz4+SPaB2Oe2f0pnbmLg1aGm5bqjLSvKiVZJGep91I+INF5gUFtc0yxXKqtIk6klalYDhJBI+TirdREUmlcJAGTyG52zSC4zFy3ozjL6mW2nUlC0LOh8lWAk8uvQ+uxrQDntWYm25hdybucViQFJlaNeg4Cj10kbJzsTjmem+bGHDc2qeyua1qJj7DZbZIQOew3NMEXBmPHSlbinncZVjfelCdekeJjX9IJ5A+ldGxBHQ5rOkw7H7qaLEyR7FaXOBlRCffRWeVIcdeS464VaVA46D8qtOXVxchBQNDQUMjqR61nuwTxstNvaDCNQlfHkhqLGiOO29TxWVtsym5PhKZWUnbluCAc9NqzHBrEv/AIitj48NxLjBShTiMqy2yk6UqPyflBJOOnWtneY9oukpvzkJEsNpKNaiRpBIJ04PPYb1EbRZbZco8qOy+68ydQUuU4sIBGNgVEZxWth52x4TglpzEH05+eia+VheXXoEv4fdF54mekcRLWxeoqj5W3KylDLf1k/XPc+lbSk92Tb5EyDLcityJEZXiMuHYoHbP98HtUsy5ZSyqKvBJJUCP7Gs7EMdiHMc0UKquQ9PJSNxEcQcCbpM8jOCRk8h3qu/NajPJbdCgFDIUBtSyXN80ho6ShaCc4PwqBx5x5KQ4sq08iedNjwR0L1DL2gBYYrUia81JUY8jU2r2hnfHpVJStSirAGTnA5VyitFkbWDRZckrnnVSxfnbP4ifjRXYvztn8RPxorf7M8DvVSw7FEv529+Ir41DWlMZhRKlMNknckoG9HlY/3dr9gqk/DW4m1GWarNUVpfKx/u7X7BR5WP93a/YKb3XzSZFmqK0vlY/wB3a/YKPKx/u7X7BR3XzRkWarua0nlY/wB3a/YKPKx/u7X7BR3XzRkWaorS+Vj/AHdr9go8rH+7tfsFHdfNGRZqitL5WP8Ad2v2Cjysf7u1+wUd180ZFmqqLfdF+YjhZ8JcRxak9yFIAP6E1sPKx/u7X7BXkwYZdDpis+IElIX4YyAeYz22H6U5mF31ShizlFaXysb7u1+wUeVjfd2v2Cm9180mRZqitL5WN93a/YKPKxvu7X7BSd180ZFmqK0vlY33dr9go8rG+7tfsFL3XzRkWa5UVpfKxvu7X7BR5WN93a/YKTuvmjIs1RWl8rG+7tfsFHlY33dr9go7r5oyLNUVpfKxvu7X7BR5WN93a/YKXuvmjIkEX52z+In40U/EZhJBDDYI3BCBtRWpgI+G06qeIUF//9k="/>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3" name="AutoShape 4" descr="data:image/jpeg;base64,/9j/4AAQSkZJRgABAQAAAQABAAD/2wBDAAoHBwgHBgoICAgLCgoLDhgQDg0NDh0VFhEYIx8lJCIfIiEmKzcvJik0KSEiMEExNDk7Pj4+JS5ESUM8SDc9Pjv/2wBDAQoLCw4NDhwQEBw7KCIoOzs7Ozs7Ozs7Ozs7Ozs7Ozs7Ozs7Ozs7Ozs7Ozs7Ozs7Ozs7Ozs7Ozs7Ozs7Ozs7Ozv/wAARCAFaANgDASIAAhEBAxEB/8QAGwAAAgMBAQEAAAAAAAAAAAAAAAUDBAYBAgf/xABJEAABAwMCBAMDCgQEAwUJAAABAgMEAAUREiEGMUFRExRhInGxMjRCUlNUc4GRkgcVI6EkYsHRFkPhFzNygvAlNXSVorLC0tP/xAAbAQABBQEBAAAAAAAAAAAAAAAAAQIDBAUGB//EADYRAAEEAAQDBQYGAgMBAAAAAAEAAgMRBBIhMRNBUQUUMmFxFSIzUpHBBoGhsdHw4fEjQmKC/9oADAMBAAIRAxEAPwDcknJ3oye9B5muV5hNNKJXe8dzzWu1ooaLuT3oye9coqLjy/MfqU7KOi7k96MnvXKKOPL8x+qMrei7k96MnvXKKOPL8x+pRlHRdye9GT3rlFHHl+Y/VGVvRdye9GT3rlFHHl+Y/VGVvRdye9GT3rlFHHl+Y/Uoyjou5PejJ71yijjy/MfqUZR0XcnvRk965RRx5fmP1KMo6LuT3oye9coo48vzH6lGUdF3J70ZPeuUUceX5j9UZW9F3J70ZPeuUUceX5j9SjK3ou5PejJ71yijjy/MfqUZR0XQTkb0UDmKK678PPc+J+Y3qqOKABFIPM1yunmaB271yM/xXep/dXm+EIKSncijFYTh+G7A/ifc7fClPNwGmfGVHUsqSoqCdt+xVnPpTbjHi9vhhthDJZkTHF+1EUCSUdTkfJ9M5zVx2AfxmxRHNmAPTfqoxKMpJTKFxBBny0x2UvpDuox3nGyluRp+VoPXH+lM9KgM4pBw9aoKmId2YE1DYQoxoklW0XV8oJH6gZ6Uv4i4ZvDUtF14UmPNSdY8WIp7+mv1AUce8UroMO+bhtdl9dr9eX8oD3BtkWtdRzoTqUE6gNZA1BPLON8VRh3Bq7yJbLCA5CZ/orfCtnXPpJTjokcz3O3KqLYyQTyG6kzBXykp5iuEhKSpSglKRlSidgKwfBMeRF42vtvYlPG3RMhLC1FQyVezz7DO9MuMOM2eHpEeGy2zPedJEmJklQQfUciexBq87s9/eBDGc1gHppV/ko+KMuYpzb77EucgMtNyGlLR4rJfaKA+j6yO43HruKZlChzBpLZLRDYQxcGnZroVHCI7UxWTHbOCUAY25Ab55Ck934bvkC7sXLhWY6EKcHmIbzxLYGdyAo40+nMdKQwYeSUsY/L67X0vl/KMzg2yLWworpxucgADJPQVRt1yTd0SXom0ZCi0xIPJ1QzqUO6QcAHrg1RbG5wLuQUhcBortFZKNxRxUX1wXODnXpTJ0reQ94bK/UFQxv7zU867cYx4EiYLJboyGGlOK8SUXCABk4xjtVw9nyhwaS3X/wBBM4oq1pqKRcF3q4cQWBM24xw04VlKHk7B4D6QT03yPypVB4m4oevdzs6LZCnPwHMeJ4hYyknY4Oc7Y/WkGAlL3ssWzfX77I4goHqtlRWf8bjdaSRCsrG2cKdWoj9KXfw/4kvfEC5wuSW3WGFezISkJ0rJ/wC7wOYxvnp+dHcX8J0ocCG769UcQWBS2RSRzFVJF2tkOSmNLuMZh9Yyltx1KVEdOZrLMNrgfxXTCiyn0RHohfcYU6VIUrB6E9965/FdhlfCbb6m0l1uUkJWRuAQcjPapYsEwzxxOdo8A+lpDIcpNbLaEYODRUMFsM22I0keyhhCR+SRU1ZrhTiFKNQiiiimoXRzFFA5iiuy/Dnwn+v2VHFeIIPM1wc66eZrlcnP8V3qVdbsFiY8STL/AInX1uNPXCPlW9bjaApZThGyc7A+uDWitnDFotT5kx4niyydSpchRcdUrvqPI+7FL7xw1cnL7/PbBdEQZq2vCeQ63rbcSOXfsOnQVRlWn+IktlTCuIIDSF7FTKNCvyUE5H5Gth7xO1obMGigCDYOgrpr9VXAyk221szknfOagdmxGISpr0pluKgEqeUsaRjY7987Ypfw1b7xareWLxdBcXQrLa8boHYqO6vzrP3L+G7Vw4gMg3Bxu1OLLzkQKJIcPPT0AJ3zzFUYoMOZXNkkoDmBv6ealc51AgLy9fbjxzLctXD3iRLSg6ZdyUMKWn6qe2e3P3CtlAhRbbDYgw2g1HYTpQkfE9yeddiRI1viNw4bCGI7Q0obQNh7+59TUvKmYnENeBHEMrBy5nzPn+yGMI1dusNYIMmdxZxYhi4uwECQ2HVMJHiLB17BR+T+ma09q4btFmWXIEFKXz8qQ57bqj1Oo77+lKrhwxdmb/IvXDl1ahvS0hMll9vUhZHUc+3bv3qlMsv8Q5zJYc4hhMtq5lhPhq/cE5H61pSuGIotmDWkCxqDoK1018lEBl3ba2pzklX51Wk3GBDt/wDMZMxlqJp1B4q9lQPLHf8AKq9giXO3WtEe7XAXCSlR/q6fo9ATzV7zWXX/AAyjvX0uvzlqs6SVtQwo5QTzSD0TnqN/jVCGHDGRzZZKA5gb+nmpXOdQyhH8yuP8QZKodvS7A4dbViTKVs5J/wAg/wBvXftW0QiNBhJbbSliLGbwB0QhI/2rrLLUZhDEdpDLLYwhtAwlI9BXsgKSUKSFJUCFJPIjqKZiMQ2SmMGVg2H3PUoYwt1O662oPNIcacS40sZQtKsgjuDSHjqamBwXc1BxIcca8JI1DJ1EJP8AYmlzP8NLK04sql3BbKlEoYS9pSgdtudTq/hzwsoe1DfUe5kr/wB6sRDBRStfnJAN+H/KaeIRVJtw1E8hwxa4u2URkE47kZPxpJbBo/i1fEj/AJsJpX5hKBWlgQo9sgMwYiSlhhOlAUokge+kVz4Ki3XiZd4flvobdYDa2WVlCioYAOodMdKSCaIyTGR1BwOteYKHNNNrkn893ylsmSVEAMsLXz7JJrN/w2ieV4LjuqGFSnVvH9dI+Fe1/wAPOHHM60TF556pSzn+9N7NZYVhhKhwPFDJXr0uOFeD6Z5CkdJAzDOijcSSQdq2vzPVKA4ushLDYp3/AGjpv2UmD5Tw853SrGMY/vSv+Ki1OWS329pJW9LmJCEDmrAI2/MgfnW0cdbZaU46rShAyo4z/brWdi2uVfOI2uILoyuNGhjTbobmy8/aLHQ9h6DtUmFnPFbPJtGKHnWwTXt0yjmtIEeGhDec6EhP6Cig7mugFR0pBJPQVlauKnXKKvMWqQ9uoBtP+bn+lMmLTHZIUoeIrur/AGrXw3Y2Kn1Iyjz/AIUD52N80jbYdcSVobUUpGSrGworRyUhMN4AADw1cvdRXX9n4BuCYWg3apSSmQ2syeZrldPM1wYGSo4AGSfSvPZvjO9T+602+ELw88zGZU/IdQwyjdTjigkD8zSz/iqyEFQmKUhKtKnUsOFsHsVacClnDqTxZNXxFcBqhtOqRbYqj7DYTsXVDkVH+2PdVfgl166cQ8QX9twpgvvBlpsfJcKfpY92P3GtAYOJjXmQm2gXWgsnbnqoeI4kVzWtjyGJbCZEV9t9lfyXGlBQP5iqt7nSrZZ5FwiRkSVx061MqUU6kDng9wN/yrLXdaeE+PLbJhHwYV4V4cuOkYRqzjWB0PtA/ke9OuJbpeLLNgvQoYnwn3PBkRw2StJPJQI7jPPbb1powdSRlmrXai9LrceqXPob5JjY7qzf7PHukZtbbT4PsL5pIOCPXcHelFr4guU3ja42BxmN5eEkrDgCgspOMDsT7Q7damiqtFzQqRIksIZ8VQiNokFnQ0DpBwkjZRSpXuIrNWiPbT/E29suvhMYRwUK80pOr5H09WT15k1Yiw8VzW06CwKutRsb1ITS8+7qt+w+xKRrjvtvICikqbUFAEbEbdaTROJXJHE1xsf8tcdXCSFpcaWn2knHMKIwd+hNc4bkcLplzYPD5ZbdbWPHbQo+3j6ScncDJGRSCM/FjfxQvqpdxMFBjoAWFhOo4RtuDUUGFZmla5p0bYsa7jkErnmhqnzHE7rvGL1gXa3W0tR/GLpWkqTtn2gDjByAMHn/AGoXHj1j/hdy+WZhTqWJKGXm5TZTzB2BBxnl1NVbM8w//Fe4KjSzLbVbwA6VBWdk7ZHasyyB/wBkV3T9S6j/APCtGPBYcyNtvydf+13uojI+jr1X1iK44/CYeeQlDrraVqQhWpKSRnAPWpahhHNuiHuwj/7RUcycYrrbYaDmppx1RLgRhKNOcE7fSHMgbHeudLC6QtaOqt3Qsq1RSGFxjAnqeQww8pTYOAnCwpQCiU5Tkckg5zvmpk8Qk6NdqlISthx8OFSAnSjnzIVzIHyetSnBTg0W/sm8RvVOKKTx+IhKnrhNxPDdSdOH3C2SSnUNiM8h2pqy748dp7Tp8RAVjPLI5VHLh5IvGKShwdsvdFFFQJyOVTMxn5J/ptqV/m6VNDehNkeOySr6x3H6U8ZfZeTlpaVD0rf7O7LixIBfIPQb/qq0szmbBLY9l2Cn3P8Ayp/3pkzGZYGGmwn161LRXXYfAYfD/Dbr15qk6Rztyiu0UVdUahlfNHvw1fCiiV80e/DV8KKQpVmDzNeHWw8w6yTpDqFIyOmRivZ5muV5bKSJnEdT+612+FfNmZ1wt/Dw4CYiLF6ccUwV/wDLSyo5LgPYgkem9b+1WyPZbRHt0cgMxW8FZ2BPNSj7zk1awNevSnXp06sb47Z7VVnWyJc0eHNDjrPVnxCEK94HP86tz4ts9NIygmzWtnr/AAExrC3XdYp4q444+ivQ0a7PZlAqkfRdUDk475IA9wz1p9x3eZNp4ecERpXizlCMl7ICWtXMn8s4p8wyzFjojx2UMstjCG20hKUj0ApJxpYpfEfD38vhONIdDyXP6pISQM9R76lZiopMTEHCo26C/wBz+aaWEMPUq6YNusNiSqRHZcat8YJ1rbBKtI5fmf7ms3Y7KjhWwyL9d7eJMmWvxpLeEkx2ycgBJ2PPJ/6VauvA714lRXXr3JYQiO2iSlpR/rOpwNYGcDl/YUwt/Btgt60u+TMx4c3piy6o+u+39qlE8McZBkLi42aB+l2K1108kmVxO2yv2uRarhFbn2sR1tLGA40gJI7g7ZB9DWSamKsf8TLpKmNhlme0lqO4+rw0OKASdlEY6U44V4VVws/cy3KD0aU4FMMDbQBnmT13A/KpEcMonXkXq+qRLkNgJjRRuzGAOds/KPqQN6bHJh4ZJPezMIrz61/KUhzmjTVKbP5i4fxPn3RtoeXTDDS1JWFaVgAaTyOcg9KzZgzYX8KbymZFdjldwStAdQUkjKd8HpW9e4bQrjFjiSPKLCw0W5LKU7P7YGT+n7RVHi3hO4cRvNIi3ZyPEcOZbLi1KRtyUlPf02FW4cbDxme8A2m3vplvT8+qjMbqOi0FtOq0QVd4zZ/+kV4m28TXElTuhAZdZcRpyVpXpzg52I0+vOrDDKY0VmMgkoZbS2knmQBgZ/SvdYHELZC9nmrNWKKTOcOqW6+9/M3i8/HXHK1NpJDasnoBuCc5/LFSosSG2ksiUfBRGdjoTo3HiEEnOd8YAA/uaaUVKcZMdz+gScNqTRuGm4dxVOjS9KypZShTQUhOoYxgEbAAY5Y9rvTZlrwI7TOrV4aAnVjGcDGa90UyWeSXxm0rWhuyKKKKgTkV1KlIVqSopPcHFcopQSDYQrzF2kNYC8Oj12NMmLrGewCrw1dlf71n6K18N2zioNCcw8/5UD8Ox3ktYFBQyCCPSu1l2ZT8f/unVJHbp+lMWL1uA+3/AOZP+1dHhu3cNLpJ7p/RVX4Z7dtUylfNHvw1fCioVymJEN7w3Ao+Grbryoraa9rxmabCrkEaFZ48zUUh3wIrz+NXhNqXjvgZx/apTzNQTUqct0ptAKlLZWlIHUkHArzJ4BxBB2v7rXHhSg8RPQuHf5xd2GGEutJcjNsKW5rKkFQSr2fZ6DPKi1cXwLjDhvPtPQlzF+EgOIOgrwDgK5YOcAnGTmoLpb79I4JhW+0uIYkeUQ3JbX7K1J0AFCTyBzt/rS6wcLT7ddrW7/Ko8JuK3mTJRIK1SCUY0lHLIVuD0xtWo2HBuie5xANmqPTbfr+ahLnggBXpXHKIrjbR4fuxcdcLbKVNBPiKH1d96svcXQ4liNynpaiyD4gbhl9K1OKScaQU5GeWe2aL5FurXEEO+W6C3cgzHVHXGW4EKRqOdaCds42PpXm/2R6XHgQYFvjCCwvxnkpISTp3S0nbbUoDJ9KYxmEdwwW1ep97pdjX8uWvJKS8WpYPF1pntpLTp8QxFSSnoNIytvP1k9RjlvVeXxrCh2eBPfQhp2b4a/KreGtDSyR4nLcdahtvCapPmrpd0KYuMpyQ4mO25lDPipCMHGyjgcx3qszw9enrFZIE+Ow4+xJQZDx0ZjsN/IQCOecDvzNScHAZt9jrr5HbqE3NJSaPcXwkXpm2MIU+qTHDrDmlSQ4tXyEbp21fWOw616t3Exls3CRKtjkWPAVoW6hwO+IsHCkpwBnHpS++8OTrnxciewyHYYQjzKJLwDbwGQEoCdwQCo5PU1FA4UU3whcGm7WyxcpZc8NqQoLATr1IB3KcgAY9RvQYcDwmnmct66izrz6eSM0lq1ZuPIV1uv8ALnYjkN1ThbbLivln6I08wSM9MDbfemMi/piuXsOx/wCnaGkOEhW7upGrHp2rP8JcOv2i7iYINwihEZSHw+WSl09k6N+fI/lVpyHMvTPFKm4EqN59hpEZEpHhqWpKCO+OdLPh8IJiGeEAc+eYfa0Ne+td1cuHGlttbkBqSFB6WEqdaTlSo6VJyCQAdXbau8ScVf8ADs6LEEIPmS2pwKU4UhODjGyT3pNMtXGr9wtKkiKswA24h5ehKNYRhesD2ic5AxtjevHEfDF2vHECno8WQpIY0eO5KCWkOnBJbScnQNxjAzT2YXBh7cxFUSfe+nRJnfRT5jiZxzhxV7XbsoS6UBpp4ZKdhqyoJ69KXWnj/wDmstMZNmcStx/w0FMhGMdznH9qoN8J3hXDEu3rZWZ3mkqZ8V9Ko6U7+0gHJ5E5yATVS08BTo99gNzG3AzHU445IRoU2oAjR0zkkHIOcDGKkbh+zw1+Yixda8q9dUmeTRae4cYsxbsLZAtkm5P+KWSptQQjxANRQCeZA51FN46hRrfDlsxivzbqmS286GiwtJAIWN9hnmM1FG4eu1tuTs1CY8xqEp523Ma9CnFuqyouKPUDIHeqFz4Quy7JBaS/4spy4qlzUMYSAtf0kqPIJxjl1qKOHs8uaCRXW999+nL89EpdLqnKOL213Zy3oh+LpUsJeZeC0kIRrUcYztsPXPOqDf8AEJDlval/yl865QYIb1LSlOMk5wPa32T1pPw7wldbVN8R61vtykOLUmQh9BaDfhKGnGcqKlEZ2HIbio2ODr/NgNRXrcmK4275jx3pB0q9gf0tKVdVE77EDrVnunZ4dRIrTW/Xz9EmeSl9HhymZ8JiZHKizIQHGyoYOkjbIqWqVlYEayxWEwVW8IRgxVOeJ4RzyCsnI7b9au1zUzQ2Qhu1q002NUUUUVElRRRRQhdHMUUDmKK7L8OH/if6qjivEEHma5XTzNCflCuTn+K71P7q63whGDzxQQQcGvlku8yE3m4NO3makpuC2W0tyPZSCSU/85OEgdcYHetnwWqWuxumZL8255pelwvh0hGBgZClY92TWhiezXYeLiF3T9VGyXMcq0AB6ZowR0NZvjFySF2ZiMuUPMTChaIr3hLcGgnGokD9arWLzkbjJyE9/MGmTA8QMzJYf3141AgkDtULMEXQcXNyJr00QZKdlpa3ejelM238QvS3HIV/Zix1H2GVQQ4UjH1tQzVy2Rriwypu5T0TnSrKXEMBoJHbAJqu6JoZmDwT01v9qTw43VK1mjrSdHE9uejvvspecTHe8FwBIBCsE9SNtqmF9i+bfjFt0Kjp1LUQCOWehzy+BpThphu1GcdUyyaMk9aX/wA5j646Ay8TISFI9kDY+hOaha4jhvQzLQ0+Ww74RykA53PU+hpBh5flRmHVNc13NVpM9iI2HHAsguJbwlBJCjjA/vVZ6+R2HHkKYeJZICsaepwNs57/AKUjYZHbBLmCY5o9KWI4giLmMxfBfC3kBQOAUp57Eg+lWLdcmbm0txltxAQQCHABzodBI0WRojMCrdGaKKhSruTXMmiihCM0UUUIRRRRSIRRRRQhdHMUUDmKK7L8OfCf6/ZUcV4gg8zXDjSrPLHXlVhyFIQhLnhlSFAEFO9Vx27865jFRSRTOzitSrbCHN0WGkcH3aSI3gSbVFZjPB5DceU+EA78h9HO+4351qbMzcY0ZTFyciKKMeGph1xaiOpWpe56VA7wtbH46mF+NoU2hohK8eykAJ5dtz7yas/yaIVvrWp1SpDSmlkqx7KglOBgbbITV2fGCdmR79PT/Pqo2xlpulQ4itMq9ONNJbs78RkhaUTC5qCzkZ9ggYI5ZqrZ+HZ9ouQkxothYCgEPeX8bUW8gnAJxnlTJHDVvbb8NBeSAUkEKGpJSAAQcZ5JH9+5qzDtMSA8XY+vUoYOpRPRPf8A8IpvfAyHhMdpW1f5S5LdZS13h+8uPOLRxdNbSpRKUBhGEjtVy02yfb3XFzL4/cgpOEpdbSnQe4xTKiqbsVI9uU1XoP4UmQA2o1xoziNDkdpaM50qQCM+78zR5WN4pd8u14hxlegZODkb+lSUVBnd1S0F4Sy0n5LSB8rkPrHJ/U15ESKkgpispI5EIA/9chUtFGd3VFBeVtNLSEraQpISUgKSCADsR+lBaaIUktpIVjUCM5wMCvVFJmPVLSi8rF1A+Xayk5SdA9k5zkdjkn9a9MsMRwoMMoaCjlWhONR7n1r3RSl7juUUEUUUUxCKKKKEIooooQiiiihCKKKKELo5iigcxRXZfhz4T/X7KjivEFp4o/wbP4afhUb8CPIzrbGT9IbGpIvzRn8NPwqaukkiZI3K8WFUBI2SR+yuo3YWFjsrY0vcacZVpcbUg+orVV5W2lxOlaQoHoRWDiewIJNYjlP1CssxLh4tVlKKeP2dhe7RLSu3MUuftslgn+nrT9ZO9c5ieycVh9S2x1CtMnY7mqlFFFZZFKZFFFFIhFFFFCEUUUUIRRRRQhFFFFCEUUUUIRRRRQhFFFFCEUUUUIXRzFFA5iiuy/Dnwn+v2VHFeILTxfmjP4afhU1QxfmjP4afhU1dQqaKKK5QhFFGaielMsDLjiU+hO5pjntYLcaCUAnZeJEKPJH9RsZ+sNjS1+yrTlTLgUOytj+tSP3tIJDDer/MrYUuemSJGQ44Sk/RGwrle0cX2a+xlzO6jT9VciZKOdBRKSUKKVcxzrlFFcmavRXUUUUUiEUUUUIRRRRQhFFFFCEUUUUIRRRRQhFFFFCEUUUUIXRzFFA5iiuy/Dnwn+v2VHFeILTxfmjP4afhXZDimo7jiEhakoJCSrSCQOWenvquibHjw2fEcGdCfZG55VSfvSlZSy2AO6/9q2cR2jhsP43a9Buq7Ynu2CWMcZyV2puc7AaSHnVJbKXXFIW2AnKwQ2dtRI5b4yCQaje41fTNlmPCak2+EgrdfZe3J6I9oJCVAe0rc4AxzNWHJLzpytwq9OgqJYS4jQtIUk80kZB/KsGb8REmo2fmf4VluF6lUXeOZUqfDjMQnGmZDJfeW4oJUw3vhR7DbO+OY9aWSOLXm7POuJthWuMpIab8RR8wlRACwooG2Seh5e6tFncnqeZ713UdQOdx1rHlx7ZnXK2//o/3yU7Yi3YrOOcWlhqSmTbizNjxG5XlFOe2oKzqHL6OOfwqBjjUyJVrYTbg2m5JdWlanCdISVBJA07g6c9OdaoLUBgGgrUQQdwedQifD0f+L9T0/nVOyv6rHK46f8Cc7/LUARQsoJc9lelxKNz0+UPfmnXDN5cv9jbuDzCGFqUpBShWRtTY4PNIP5VzbGAAAOgGKSaaB7MrI6N73aVrXA6lFFFFUU9FFFFCEUUUUIRRRRQhFFFFCEUUUUIRRRRQhFFFFCF0cxRQOYorsvw58J/r9lRxXiCDzNcpLJmSUSnUpfWAFkAZ5b1F56X9uusKbAvMjjY3KYMfGBVFP6KQedl/bro89L+3XUfcH9Ql9oR9Cn9FIPPS/t10eel/bro7g/qEe0I+hT+ikHnpf266POy/t10dwf1CPaEfQp/RSDzsv7wujz0v7ddHcH9Qj2hH0Kf0Ug89L+3XR56X9uujuD+oR7Qj6FP6KQedl/bro89L+3XR3B/UI9oR9Cn9FIPPS/t10eel/bro7g/qEe0I+hT+ikHnZf266POyvvC6O4P6hHtCPoU/opB52X9uujzsv7wujuD+oR7Qj6FP6KQeel/bro89L+3XR3B/UI9oR9Cn9FIPOy/t10edl/bro7g/qEe0I+hT+ikHnZf266POy/t10dwf1CPaEfQrQDmKKRxpklUppKn1EFYBHfeiuo7ChMUbwTzUT52zagKKX87e/EV8ahJwM1NL+dvfiK+NQ5wMnpVCTxn1WYd0/Rwm86yh5uc1pWkKwpOMZ/Oh7hF+PGdecms+wgqxjAOO5J2rPyeHkRZTNwmQP6ilBaFOKJSojkCnOO2xrxdTO4jmF29yA5FQr+hAYUUsgfWX9dXv2FaA7oGnO0g9FJ7nNe0KStAWhQUlQyCDkEU0hWyM7ZZl0nSFR2IwKgsDOAkZUSOtLWWS4puPHbAKiENoSMAdAB2rU3vh5m4Wy38PpuTURvWHXWcArlBHtYAyNtWCedMwUAlcSRYCI22bWTZdS+wh5KVpS4kKSHE6VYPcdDU7MaTJ1eXYce041aE5xmuSkCPPkxS6la47mhwp6HAI/sQas2ldzM9qNa5QjKecSXlFoLyhOcjflz51WZGDLkdpqmADNRV+Vw24zaWZbaHlPqALrZKQlscyo5IwAPfSMHU028AfDdTqbXjZY7g9aY8ST5t94odsUK5yIsJhKGHxHUEKceXvjVjICU4yBjnXu4XyTYW5liEOJdvLR0+WZaQWy0CMISsE4I2zkEHHStGbCQk001W/S1K5jeSWVeTDjo4WuF5d8VS4aVqDaFABWEg45etLmg6lhAfUlToSPEUgeyVdcelauFaVzeBJkMbLnMu6c9yMJ+AqrgomySkOFikyNtnVZZOSkEjBI3ory2rU0kkYOBkdquw7TOuSCuKzrQFaVK1AY/WqjWOccrRqmAEmgqnOim98tEtm4uvMsx27ehLbSC2RkL+kV9uaaq3h24w2mLTBjlhMoZMghL8ZY29pJOFJWe3IevOrXdHBzg41SfkIJtWLJaGbomQp51xAYAP9MZJ59PyoEWykZC71/wDLHv8A9Kc8O2ybb2pvmGFILiRoCHE6jseRzsffSxLN2A/908U/ndI//wDStLC4SMxAyN1UzIxWoSaU9AFxVDgqlLLTYU6ZLCmignkMKAPLer/8rCeHXLu4p4lKsIaaa1le4AwBvz/tVV21zor0y4XCHLixnn0bypTbry/ZSnmlRAORgDPamDl54gvT4j8JM+RhQmkpcclMAqW4QMICSRskcyMgk7d6gbhozM8OFAbD7pgYMxtebpaDCtsB+PHkvPylhLieYaGgqJwB3GPzpc4w8ynU6y42OQK0kZrWXZPFJssBu2Osi4FSRLdU2kgDQc4SSOascjWQuH8+kXRhm+XNp/yStao7LIQRqTgZIUehpMVhYmDMDWnQoexo1TO2WOROkpRIZfZYWkkOhO3cc69XCwuW2PNlyZDTEZjPg63BqdGB7gCTkAUwYmW99wog8VzFsxsJUxEabc0Y2wSG1HpVm8SIot6OI4VkNzltJ0NB1JaWhOTk+2Mpwc5OM4qyzAQiP308RNrVZ+y25F0uPlXVraAQVHHPYgY39/8AaqAWhanfD1FLbrjYKuZ0qKT/AHFM+FJE9/iMyLiqP48nWopjpIQgYzgZ3PLn60mibtOH60h9X6uqP+tZkkbGwWNTdX5KAgZVci/O2fxE/GiiL87Z/ET8aKv9l+Bymh2KJfzt78RXxohuNszmHXka20OBSk45jNEv529+Ir41DWQ41IT5qud1oZ0CzcQ3ZN2RxEgltnwm2C4nSzvlR05BCjtnO+1eVWSyMDVJ4gYSkcyXUI+JpGqzW65tAvIjvOpGyH2kkj3E1GjhaC2dTdvtwIPRtOfhVp3aGFkdmkZqrRYT72W054dkWVNzmzf5jGVHhrWhlXjJVrAGSoEc8A9O9UuEXP5pxV/xBc8eamJUY4V/yGsewgdiU7nuSahes/mo6mXGGH2gN28gjHuqINB7+h4YUFexoPL3U1uPYGhsYoA2dVGczKGWloXrPa+H5lyvt9uLQYekKfSle30QAMc1HbYCk9s4mTb2Zlxi2GUtTwX5VtbidYSPkaknGAo+8gY51Rb4YaZlJleQU68n5C3VlwoxyxqJxV3yUs7+ArenSdowZg6MC7uynua+9GlPYMB63Rrcu1WiJclyXC9PmOyAhSXDgqWPZOTknbbGAPdW4mc4ZRMukty4CPcIjLapKRklQwdAx1JzjbuKRuWZ5binEolMLXstUd9bRV79JGa5GsKYbPgswMI1+KcjUSv6xJ5n1qV/aeHfHlcN90pzEUWlNbPa48yMbjOlNMQ2gFuJUoJUPRefk1XPFsq6X5ifbNbVmghSGUnKfOkjBVjokdP19KpTLMZyEolwlvNpUF6CDpJHLI6/nVnyUtWP8Or02xVZuOjiiyx6E7lRgPAprTab3KNa7nBevMKU3G8IFUlDp0hPcnsfjS+ztMlH88f8RyJCHiMpQtQDzh+SAkbKJyMZ6kVRmWmO6yfPgawRpaB3VgggKxzGQDg7bVHJQ5LEdt2S8I8Z0PIjpVhBcG6VHrsd+eKfHioXSCWiCN65lBprgXCipxEl2fhK4TLshLF0vkxrKD8orLmce5KSfcE1yRNn+Si26OWURWnvFcUoErA+qnpuc+6qy4vjzkTZcqTMfbBDRkulYaB56RyBPfnU1LiMVmcMnQ7+aY5/RaOBYp0fhm8M+dW09PaX4Lz0taw2SkgEKydIyc7VFHuVgiMweHZ178842fEDzUhR8LSRgOLCsgEnHtbEbVlpdqh3F/xp6XJSgAEpedUpCABjATnAG1TsR48Vrwo0dphv6raAkfoKsjtBjGgNBJHUp/FAGiZcTwLlLvSJt1kxhDDgRb2GHyAs5yFKBI1q9MECrL3CV8da8NuY5GGdX+GlKbKj6450hat0ZExqQhJDjSVJaCnDoaBOVaUk4TnqRilSmrUqS4tmHMnoQsgraddCHSPlaSSAd6Vjm4iXie9/Cc1vEdYtfR71Y7tNsdsgxJz7TjCx5h1MlSVrAQofK5n2iKzsnhmXY2HpsqQpwvLSFuvPlxalfJSMmkgg8PqaQ/KjzoCHTpSpT61JC/qn2tj+v51OLDBivtOoSpwjDjSw+taFdiMnB60/GOYW07NX5UllGXxWtpJZuE+wxGeF7izB0EeYKUJK8Y5DIIBzzyKpSFcY2KzTJcm5Q5TbDKl5ltbjA7tgZ92N/Ss85GbddD2pxp5IwHWHVNrA7akkHHpUL1salACZKnTEg5CJMxxxOfcVYqNuPZlF2CBsKpMEorVNeH27iiU0Yfhy5zTSlanv6aFkjGTjkMnpVGOw7FYEd9SFPtEpdLZynXn2gPTOal1OJyW3nWVkY8RlZQoD0IqKNHbiMBhrVpBKiVqKlKJOSSTuSSTWeZAYsvO78lFYy0rUX52z+In40VyL87Z/ET8aK1OzPA71U8OxXZfzt78RXxqGppfzt78RXxqGsaTxn1Vc7o50YFFdpiRdbWplwONnSoHY0xQhMt5qYyAlxKh4qP8AWluK9IfVEJfSsN6Ruo8setRSRlwtu6mhlDDTtQvchSvNO+0r5Z6+tR61/XV+tRPS2kOuF50JWlsvr2+hvvSxviWE9IjMstuqEggBagAEZON/z/I96njgeW6BMOYkkJx4jn2iv1o1ufaL/cazi+JpJmIZatwSlakoSHFEKJKinI2wRsetTTLjcFT5kVqOpLTa2m2160pOtQOAeZwrbfmNqm7q+6ICWndU+DjvRxf6mguO/aL/AHGsjfZMlEhGh+W0fDS4pJVgsrIO3s7EYB5j86ZRZS0racTEecZlNBgIQorShaFqSslXQY3z1xSnCU0O6pSHAXadEHO/P1rlQxYyojJZL630hRLZXupKeiSeuO9TVXIAOiiRRRRQhFFFFCF4nMIfgNRysp8xIQF6diUDOpOemdt6tpv1sUsw2ZST4ACdDSDoRj6IPLPoKoTnSiO2M6R4ycL6g9cflmqzkCFAcTMky1eXBBShJAQnG5ISB8ck1uYct4Tcv9K2sIBwwQpZnEMWdrhrgKTFcyC8t5Kio9Do5j31PAkeatSXC5qWh0pWkggpPuO+Dz/Ol0ZVgdmuyIsFS0pPsvqRsCfon/oatIjvCWiQkeG04MuISdiQMA/+u1NxFcMhPxMYMRtW6KKKxVhIooooQpYvztn8RPxooi/O2fxE/GitvszwO9VZh2K7L+dvfiK+NLrlcmLZGU++rShIyVEEgdBy5kk7D39qYy/nb34ivjVCfbmLkwWZCQpChhSTnBH5EdRsf96yfd4pz7WoNM2qoSL8V2F24wA25ob161q0pA5cjzORjHfHepW5j8suNpkeXUlsPJCGVa1IxvjWMEZ5HH5V08PwlW9MEJU22MafCOMDfbfP1jz7+7FpiHEiFT7CTq0aSsuKcISOgyTgegqUuiAIaNUtt5JMw5KVYJNw/mZfLsZTi9SvELZ5hASMAbbE43J9K7HhuzY8ppuW84GooYGsABZKDlBGAPZVg5xnfBJq43eLQ3MEeOkh+QoHDbBTr9SSAD1/vUrV8iSJrkUBxJZIC3HUhtKds59og9R061IXSa03zS2eiqs2oybi1LmRQlxUNQfUVagHFYwEAk40gHflvVSPws6gpdLqWnAtTgTqyB7QUlJwOmDk+vpXZXFLzE6RHUy02hpwgKXkq0gDJIJAPPOx5HlUtwmz3FXBMN+R/h2w40WGkaNJRqBUpXrnlTxxx0AP9+6cM4UjvDCJL4delKASSUhtA3OrVvqzsOWABnrV9VuieaS+7qU/r8QFThGtYAGdPI4AHTaszdH5Mi7PFM9TTTzSH2EpcwdWlJbSlOeeo4zjvVxbYMq1zZDciVGZ1JdUtC3HEue1kKSM7g6QCBv35UOjkIGZ/L+hBB5laIsNF8vLZQXSANZGTgZx8T+te0AISEISlKRySkYAqpakuJgJ8RhTClKUQlSiTjOxOSSMjG2dquVQdoS21CVyiu1xRCUlSiEpAySdgKahFFRsyo8nX5eQ09oICvDWFaffipKCCNChFFFFCF5dbQ8jQ4Mpzn3HvVOat9JDUbw0vHACnU5AHoKvVUuaAuIhSm1qCnQ2HE/QJBI394x+dW8LI4PDeRV7BzOa8M5FJGYk1Diw/NUdKspbSpICj/4QNq0MJMlcIyXMlkEIBxsDSzh/hyZdHnHlOFERlehagfacV9UemOZr6db4rKWBCDKFMhPtpI2x0Faj4DMwg6K9inBzCwLE0VsZPDFqWFKQHY5Az7KsgfkaTzeGZUZHisOokI06iD7Ch+RrMkwUzNav0WO6JwSaiiiqajUsX52z+In40URfnbP4ifjRW32Z4Heqsw7Fdl/O3vxFfGqklZbYKgopwRlQOMDO+/T39Kty/nb34ivjUQrHeakJ81XO6y9klXpQlfzOI9HAyUpaSUrUACVad9yMJwr1AzXiysO5ivoYUsGQvAUhR0NqyCrxSeYHTbJHLrWgRMhoe8JvQlRGSUgDbvjnj15VC7fYiJEhgFTrjBAIbGdRxlQHTIAO3PbarfEc68rN0/MeiQSbJdZcp59EFIcWUracdXlSMDGkqKsk7DPPnTpyyKNzTNbdaUQrxMSEFZCznUeYB2wBnlpGK5IvhblLSywp2OlhLgfOyMqOEqzzKd+gP9qjmXCf5WatbDkRtMZLjalbFDoUQUZ+lkjb0x3pxdO6tgltxUsrhqDKdkO6nmVPr1KDR0gZACgAO+N8561NKtNqUvzcuOhelCW8uqKkgDZOQeZ35mobmkpSVyZ8wOLyY8aGnSrPQbAlR5ZyQPSqUqHOfhXCPJZd8Rxpt3Uwop8V5SAkp25gFJJ99MaHuAJekF8ymkqZa7KhLb3hs6dA0hPtAbhJ9caSPTaoHuJYaHW0t4X4rKngouJQMDpv1yOuBtzqjdbFJemNogIUhAbb1OpWOYJ1AlRySRjfflVhmwvr8m4+74bsZxw/0159lWTkHHPJHPbalyQBoc42im1ZK8yr/LEBmRFjta3VOIKVgqIKVhIAwexzULN3uErhuRPaWlTq1pS2oJ0BsE47bnO2Mn31eb4cjoaWy2+8hKni5kHKsFOkpJOc9TUrVpt8TxX1rK0kAuKdcygaDkEgbDBHajPABoL16IttaBVXV3MGc5pH9FaQssrUSCgpUQAeYUhR26EEdqtpW5cAJ0BwKYcStvwJKf6bmNkrA6b/AKipUuw4DS0MtFppoBagy0SN+owN+f8A6xUMG9sXKV4DDLwOkr1rAAKB9LnnB2/Wo3FxFtbskNnYKjZo9zjTy0pt5LGpan3HinS6TyKQACDsOpGNs7U/pPE4lizJbLaG3Usutg+IpBwFlWkJzywSCM9xWhMCSlCXUJDqThXs9fyqLEvLXAyCiU7I950CrAEkAczyrpQoO+GUkLzjSeeabrtbCnEuNEtkKCsdD/tSq68V2uBdHIcqDOXIjJ8UqbYyNA+kDn5NUGTuldliaSrfcXAe+aTSDYfFUpct4JaQdkoPtL9fQVnOOIU5uK6/AfdaQ5pjx4rC1J1lZAKcA+0TjfOds9tnMLim3y4L09bcqHEbSlRektFCVhRwNPf/AKipod/tNyur9uYkNOSYpBAKkkKJHNB64Gc45VYjx2Iw9HheEHN/vlWiuMw0TRod1n+EOEJ/Cc5uSJy3VyEDzLCR/T25pPcjOx9D3r6Vb3UrCwOhyayzvEdljzEw3bpGS8oH2S4MDHME8gfQ1I7xJabct1p+8RWFp9lxBdGpPpjnViHtjE2wPjJ3vTfpSe6BlGitFKlBSwgYJB1YPLPTPoMZqrtJJcdJU1qGAebp6E+nYVQiTI82GiTGcDrDw1JWM+0KsOSnm2SphAU+dkE8mx3x3q9h+14ZSGv90630FevNRuw7m6jVKL+2E3IuJGyhhZHLWOf+lLKcXJjwLHHCt1+MSpXPORvSeqeKy8QubsdVkztyyEKWL87Z/ET8aKIvztn8RPxorT7M8DvVSQ7Fdl/O3vxFfGoeYIPKppfzt78RXxqGsd/jPqq53WdVwuF33+Zl1fiadOkY0fJ0578vo4/PFMnLW47LLq5Q8IyW5Hhhv2vYACRqz6b7b+lU+IOIk2NbXiNuKQ6opAawDsASSSD9YYHv3qy/KJDbr13at7RSQUKQkKUQeYKjsOW2DVomchrid9AnnNQJU8q1R5klb7zj2HAhKm0qwhSUkkJI7ZOalmOQR4a5zsdAbVrQXlhICu+/WlEK6KBhy3w7JXIirb0spyXXEL6DkMgnfYVPNiTJ0VENxlhEl5BMiUWtSW0Z2bB5k8h7smmcNwcA92iSjepTF+clhSR4Uh4rTqBZaKhj1VyH5mo3Lk2l8R2mH33i0HdDQB0pJxuSccwRVWZbF3RtgyozSHw4kOqS4SkISc+yP83LfoasuW1oyGnYzrkJLbSmymOEp1AkEcxtgg8u/OmZYgBe/wDeiT3V4F5iBppSw8lboJSylpS1jBKT8kHqDUU6dIdYZaiNOMrllxpJebKFoUG1KSoDpuBzq9DiIgR/AZU4pOpSyXFZUSo5O/vNeXlxA6h15aPEZOlJJyUEjt0JH9qQFgd7oRpaRzbk7Nt0aYwhC4zK0BayT/UcUgjb0SpQ37+6lttZU/EukeO0tfmmvYW0D7atR5q5cjyz0rRzL3bIJMZYC1oJT4DaU+yRg9SAOYNeZHECWEw1eUWGpQSULccQ2EA8wQTnYc9sVba94blazfb91ICaqlGzbnAiY+wh6K9oU1GS4sEkFA+VudtWSN+p71Da+F5SJYU2WW0qJCmwshXh4OU55EnI27jPpT7IxkKCgRkKHIirIEXyT7yfED7LSlpSVbEgE88VTfipACBz/NLFb3Uqlr4RbjuHzLr6gpaXHT7AD5R8gHA2A54GMnnWmbbSyjQ2CEjkM5qmuY5bbg5Bur8ZJQw06lxBKdZWVgJCTuT7HTvSx/iKTGnrDzBaaBCUsPMlC0gkhLilE+ykkAkkYAPPIIrPnwmPxMjmvHh+n+1sxGGJoIWh61874m4cfvXFc11HmZDceOXXVOsgBBCD4bTRHysk7/6mt8HH2JogzWkofW34jS2lam3kjGSk8xgkbHvtmqxufmprMC3ONGQuR4JU6klAGlRJGMasFBScHYg5pmEjxWFxBY1nvVX152pJHMe0G9FgYTKpHAkyFboNzkPumOJri0EqUOqG0n6oAHu61Wi2u7wZUG2q4fJltTG5a5bDftJRgZSCAE6QNiM8819IF1KAtqRpdmocdQiPGytbuhRTlKeYyR12HU0vh3yY9JbiKcjuOSXA22pTamW2F4ypCySdxyxsrI5bitWOTGOzhsQ35nntvpdfRQERitVlZnDV1f4sfls2Z/yodccKQ82kLBI+SopI354OcdxWh4jtCTd7fcW7ImfGbUtUpphCfEUsgBKzn5WN9s1oWpC1PPxpLJjyIxHioKgUgHkoK6g49D3Aqt/Pbam2uXJyQW4rasLWpCsjONJwBnBBBHcEGs6XF4viAFlFvu8+f579FM1keXfdXGGERY6GGyspQMArWVE+8nnXuk8Xi7h+dKaiRbkHH3laW0eC4NR7ZKcV6XxXYGpkiI9c2mnoy9DiVggA9gcYNZjsNiC42w3vsVOHsrdNJKvFj6Fth0IHst45mkb0SQgKedQlAJzzH6AU2iXGFOjeZiy2nWSSkOBW2RzFV3122atZ88lxTAGtDTgVoz3AzzqxFNMHVJf53p/Cp4qBsjbG/wBEvi/O2fxE/GiusFsz2fCCgnxE41HJ50V1/ZerHLKhFAhcl/O3vxFfGoaml/O3vxFfGoayJPGfVVzuoJESO8Q49hOkg5OMZ/MbH1G/rXiTJt0JlEiQpsIGUoXpLh7nGMn1qvfmpbtucEFwtPhJ0OD6Ksjr02yM9M9M0rTbLlKsLLMpQkyvETlSvaBzqGSTz0pVufT0qeNgc0FzueycACNSnTl4hMLkIU4SY4SpYaTryD1ATk47npVZF+Q9b3ZTUVwFtouFDi0jBxnGM6uvPFVrfZHEiU3LaDaJcZKHi0oAZGwSMdMDfvk1PH4dYYXnKEICNOlpsJ1EthCiT2+ljvTsuHbdm0tMCt+deN4MFMU6CwXUOKUBkg4JAzkjdPbrSaFe565cJS3kuNy3AHGwkYQSnZOQTgBQHMg78ulMovDsCLLZlAOOPMISlBWrkQAM7b9BtnG523qJTPDluIccXHSplzmp0qU2vOe+1K10IsBt6dEAt2pL/EntvtNuSYyX2JyUF9pRWpanDlSQDtpAIBGDjapXILjl0fbCp5VJlkKcGQgNJRjORsCFfJ67Cr8m92q2rDJSSdZGGWtkqUMk55b5HLvXXL+yhTHhx33G3mVOlYAAQkYOSc6SMHJwdqfnk3a1L73RLLlYJ0iY+Y5JBCSHToSFKxucc+gyffVpPD764sbTJEeSyNBOPFSEjonPLnuOv6VaXdHUJgrQkSfMKcBaYSdSgAcFIVg4yACTtvmqF9k3RqVHSwXW/GQjLDS0khWTqyQQeXUbbdKGumeWtsBALjotBbIS40dmJEJV4CdIKyMn9fhTiX44sk3x0NpPl140dfZNYpbce4WuK/cLg0ymGnQt9LZdc8cbEDJG5wDyJOfzrZ2R1cqysGWMyFtDzDaiTpURuMdPdWPjmmOpCbo66fdX8ENSL3V+93F+He0eFDS1/hEFM4W9yQtWSrKElIwnGAd/rcqVIuNujSFuzHZ65TjZ1PzYrqVOJ1AaUgoAxqUkaUjqNqYpZkNICGbpPaQkYSgO6sD3qBP96jXAS8txcqTIlLcaLOp5YJSknJxgDG+Dn0FWMZ2lhcS0+8700AVyOF7OQVdu3BmO5KUHLLbXEDW8+Sl7T0Q02d285JwQDk7J5Y9oSH77YZAj+TiR5JahxiAChCml5Ur/ADKIG3TruTiRTDMfE+4ylyXWEn/FSlD2B1IGyU/kBUT1ytEhrw3JreNQUClZSUkHIII3BBANK3tJrHgYZhLbGY7k1/f9JDCSPfOqkl3SS1Omstodtup9QWYdrcW64AdleJpKTkb7A8+eaqonWluK7HLEpYddLa2H4ry3X3NIV8lSdSjpAOcchUpuzGlaxxLJCUY1YeTtk4H0c89qgXNtamVAXVfjl0PJkq3cS4AAFDbHIY5cqdi548SRfEq9qoD9N0kbCwclObc1Aj/+1UuRYa3NSYYWXpU1fRKiCfZGwxk7DcgA0s4rcDdukXe5TpFulOkBtuCv2jpCvDZyB7W5JJ7nsBTGNLtxfU7GccnTHClta8lx5WQSBk8h7KjgYGxqwbghRZS3EkPuOPKaS0lA1JWjOc5IxjBpkuJlJayCI5L1vdx87StY3Uudr+y+fwn5dvvUeLf7/dGXFx2HkMtrJK3Fq3RjHIDn+dV7hDal8ZO2iI4wlKnlpS620A2DpK9GUq3XnI33+FfTYzzM1lMlDfUj+ojCkkEgj9QakDbafktoHtFWyR8o8z76rntUxvJLKNVWlA9dlIICRusTAjxOIP4dgRYDcq4QW3G0tuoJ8N87qxq5nljnTbg+3W2Nb/NWxiTHCm0srZkNBtWpPMnbJOSd8/6VoENobz4aEoyoqOkYyTzPvr0TsSaoy45z2uY2wCb3/RSCGiCUtcbmKlsqcQ2lsOJ2QR39dzRXhXlFzmltyHFr8ROxyRz7miuq7F+Cf4pZLvGdf1tVJXzx78RXxqGppfzx78RXxqGs6Txn1Wed1xatCCrBPIADmSTgUuh8QRJ/j+WWh5TAOQhR3IBPUDY45jNMHEeIgpyRyII6Ebil9usMK1vOOxmkILhJUAD+gyTgbnans4eU5t+SUZa1VCDxHKkT47LjDSmpOpTaUagseySlOVYzyxnFe25t0bkRUOtlt9ElLEguuAtnWNYASnsMYOQe/OrMHhyFA8EoW6tbKgtJ2SMjI3AG/PrV1FvhNlCkxkam1qcSo7kLVzVk9fWp3SwgnK1OJbyCzplOBu3NK88t2HIU2sNBOpeCUqIUfaJ3/Qe41TuNnlrnTGm470hC3Asu6OeTqA5f5lcj2zyrcaj3rmTjHakbiy0+6ECStgstMsE2egaGkMhQbGpZCVJ0pSM4GSPk9/8Ao0Ysykw2Y7sjSGoy46SwCkjUQdQJ5bDl/emtcqN2IkcAOiQvJVJds8ZaXnp0kyEpKPGbUG1FBx7Ow5bc+dexbIZaS26x4+nGFPKK1HBJ3J3PylfrVqiouI/qm2V1AQ2U4aQUpxhBG23KnUF995OVR0NtDkRtn3CklTsuKU5h2S6hsbnSo591U8RFxGqxhpuG/wDv7p/RUEaW1JJQ1qOgbkip6w3sLDRXRse14tqrXFll+3PNPveA2pPtO5A0YOc71G7xC+llak8RxyUpJA8JvnU06KJ0J2KXC34gxrAzjfPKrBm3wja5sg//AAo/3rY7NxLImEOmLNdgLUEzC46NtUJ8hyZceHJT4AdeYjuLwMe0XWydq9XriKXEeu2m9JjORSoMsaGzyQCOYyck12YzPnTI0yTNjePHCNGmOUhRSsLJI17/ACelWXJ96dKym7xmyv5CURgQNvVRJ7863X9pYZ2bLKRqDoD09FUETx/1UVwkpa4piTJKtCEtRlOK0nCch/nj1NeLWsSeI4imQVJ8zLkZxjDZKgFe4lQxUq0yX5b8mXJb8R9lDKfAbLZTp1nIyo5Pt/liqcWLNaiOwMNstuYS/OS4oyJaR0J+htsSCeZ0hNRHtHDPmJc73WkOG9nSqThC8NoDXZZ+ZcJYutpi2t9tEptD0lwSXShgtLKgkq39ojYgYrU29Ty7eyqRJYlPEHW8wMNrOTy+FRTbLarkltM23R3w0nS3rbB0jsPT0qxGjMQoyI0VlDLDfyW0DCU755VzuKxMczBlFH/JO/57K3HG5p1UteXC4lslpIUroCcZoWvw21LIJCRkgDJpXMlMvpC2JDjawPk5ICqrQxF7vJNxE7Y2+a8eOp6eyHI6G1hxOSBg86KhjqUuYyVqUo607k560V3PZLcsbgsWNxdZK5L+dvfiK+NQ1NL+dvfiK+NV3kqWw4hClJUpBCVJ5g42I9ayX6vPqqp3XvFGNqTojXpmO0ltwqWVlbmuQMgdEZKFZ26jG5Ne/K3BLsqWl11KyMMRysODJPtKwcAdh2G/pT+EPmCXKmnSu0s8G7qmsuuvANMskuNtYAeWR8kZ9cbnGMepqu5BvhtD8ZMv/FLcSpp7xcltJIynOByAPvzQIh8wRl807owcZpM5GvqG5bKHvGUW2iw+VhOVJxrGOmrfeo4sS/InW9ch/Uy22fMjxBgqJV0xvgFI/Kl4Iq8wRl809we1HLnWaTB4i8nIQXFeMoHwz4+SPaB2Oe2f0pnbmLg1aGm5bqjLSvKiVZJGep91I+INF5gUFtc0yxXKqtIk6klalYDhJBI+TirdREUmlcJAGTyG52zSC4zFy3ozjL6mW2nUlC0LOh8lWAk8uvQ+uxrQDntWYm25hdybucViQFJlaNeg4Cj10kbJzsTjmem+bGHDc2qeyua1qJj7DZbZIQOew3NMEXBmPHSlbinncZVjfelCdekeJjX9IJ5A+ldGxBHQ5rOkw7H7qaLEyR7FaXOBlRCffRWeVIcdeS464VaVA46D8qtOXVxchBQNDQUMjqR61nuwTxstNvaDCNQlfHkhqLGiOO29TxWVtsym5PhKZWUnbluCAc9NqzHBrEv/AIitj48NxLjBShTiMqy2yk6UqPyflBJOOnWtneY9oukpvzkJEsNpKNaiRpBIJ04PPYb1EbRZbZco8qOy+68ydQUuU4sIBGNgVEZxWth52x4TglpzEH05+eia+VheXXoEv4fdF54mekcRLWxeoqj5W3KylDLf1k/XPc+lbSk92Tb5EyDLcityJEZXiMuHYoHbP98HtUsy5ZSyqKvBJJUCP7Gs7EMdiHMc0UKquQ9PJSNxEcQcCbpM8jOCRk8h3qu/NajPJbdCgFDIUBtSyXN80ho6ShaCc4PwqBx5x5KQ4sq08iedNjwR0L1DL2gBYYrUia81JUY8jU2r2hnfHpVJStSirAGTnA5VyitFkbWDRZckrnnVSxfnbP4ifjRXYvztn8RPxorf7M8DvVSw7FEv529+Ir41DWlMZhRKlMNknckoG9HlY/3dr9gqk/DW4m1GWarNUVpfKx/u7X7BR5WP93a/YKb3XzSZFmqK0vlY/wB3a/YKPKx/u7X7BR3XzRkWarua0nlY/wB3a/YKPKx/u7X7BR3XzRkWaorS+Vj/AHdr9go8rH+7tfsFHdfNGRZqitL5WP8Ad2v2Cjysf7u1+wUd180ZFmqqLfdF+YjhZ8JcRxak9yFIAP6E1sPKx/u7X7BXkwYZdDpis+IElIX4YyAeYz22H6U5mF31ShizlFaXysb7u1+wUeVjfd2v2Cm9180mRZqitL5WN93a/YKPKxvu7X7BSd180ZFmqK0vlY33dr9go8rG+7tfsFL3XzRkWa5UVpfKxvu7X7BR5WN93a/YKTuvmjIs1RWl8rG+7tfsFHlY33dr9go7r5oyLNUVpfKxvu7X7BR5WN93a/YKXuvmjIkEX52z+In40U/EZhJBDDYI3BCBtRWpgI+G06qeIUF//9k="/>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11" name="テキスト ボックス 10"/>
          <p:cNvSpPr txBox="1"/>
          <p:nvPr/>
        </p:nvSpPr>
        <p:spPr>
          <a:xfrm>
            <a:off x="313601" y="3833336"/>
            <a:ext cx="6158789" cy="1477328"/>
          </a:xfrm>
          <a:prstGeom prst="rect">
            <a:avLst/>
          </a:prstGeom>
          <a:noFill/>
        </p:spPr>
        <p:txBody>
          <a:bodyPr wrap="square" rtlCol="0">
            <a:spAutoFit/>
          </a:bodyPr>
          <a:lstStyle/>
          <a:p>
            <a:r>
              <a:rPr lang="ja-JP" altLang="en-US" dirty="0" smtClean="0"/>
              <a:t>平成</a:t>
            </a:r>
            <a:r>
              <a:rPr lang="en-US" altLang="ja-JP" dirty="0"/>
              <a:t>29</a:t>
            </a:r>
            <a:r>
              <a:rPr lang="ja-JP" altLang="en-US" dirty="0" smtClean="0"/>
              <a:t>年</a:t>
            </a:r>
            <a:r>
              <a:rPr lang="en-US" altLang="ja-JP" dirty="0" smtClean="0"/>
              <a:t>2</a:t>
            </a:r>
            <a:r>
              <a:rPr lang="ja-JP" altLang="en-US" dirty="0" smtClean="0"/>
              <a:t>月</a:t>
            </a:r>
            <a:r>
              <a:rPr lang="en-US" altLang="ja-JP" dirty="0" smtClean="0"/>
              <a:t>14</a:t>
            </a:r>
            <a:r>
              <a:rPr lang="ja-JP" altLang="en-US" dirty="0" smtClean="0"/>
              <a:t>日（火）</a:t>
            </a:r>
            <a:r>
              <a:rPr lang="en-US" altLang="ja-JP" dirty="0" smtClean="0"/>
              <a:t>13</a:t>
            </a:r>
            <a:r>
              <a:rPr lang="ja-JP" altLang="en-US" dirty="0" smtClean="0"/>
              <a:t>時</a:t>
            </a:r>
            <a:r>
              <a:rPr lang="en-US" altLang="ja-JP" dirty="0" smtClean="0"/>
              <a:t>00</a:t>
            </a:r>
            <a:r>
              <a:rPr lang="ja-JP" altLang="en-US" dirty="0" smtClean="0"/>
              <a:t>～</a:t>
            </a:r>
            <a:r>
              <a:rPr lang="en-US" altLang="ja-JP" dirty="0" smtClean="0"/>
              <a:t>17</a:t>
            </a:r>
            <a:r>
              <a:rPr lang="ja-JP" altLang="en-US" dirty="0" smtClean="0"/>
              <a:t>時</a:t>
            </a:r>
            <a:r>
              <a:rPr lang="en-US" altLang="ja-JP" dirty="0" smtClean="0"/>
              <a:t>00</a:t>
            </a:r>
            <a:r>
              <a:rPr lang="ja-JP" altLang="en-US" dirty="0" smtClean="0"/>
              <a:t>迄）受付</a:t>
            </a:r>
            <a:r>
              <a:rPr lang="en-US" altLang="ja-JP" dirty="0" smtClean="0"/>
              <a:t>12</a:t>
            </a:r>
            <a:r>
              <a:rPr lang="ja-JP" altLang="en-US" dirty="0" smtClean="0"/>
              <a:t>時</a:t>
            </a:r>
            <a:r>
              <a:rPr lang="en-US" altLang="ja-JP" dirty="0" smtClean="0"/>
              <a:t>30</a:t>
            </a:r>
            <a:r>
              <a:rPr lang="ja-JP" altLang="en-US" dirty="0" smtClean="0"/>
              <a:t>分～</a:t>
            </a:r>
            <a:endParaRPr lang="en-US" altLang="ja-JP" dirty="0" smtClean="0"/>
          </a:p>
          <a:p>
            <a:r>
              <a:rPr kumimoji="1" lang="ja-JP" altLang="en-US" dirty="0" smtClean="0"/>
              <a:t>場所・リンナイ</a:t>
            </a:r>
            <a:r>
              <a:rPr kumimoji="1" lang="en-US" altLang="ja-JP" dirty="0" smtClean="0"/>
              <a:t>(</a:t>
            </a:r>
            <a:r>
              <a:rPr kumimoji="1" lang="ja-JP" altLang="en-US" dirty="0" smtClean="0"/>
              <a:t>株</a:t>
            </a:r>
            <a:r>
              <a:rPr kumimoji="1" lang="en-US" altLang="ja-JP" dirty="0" smtClean="0"/>
              <a:t>)</a:t>
            </a:r>
            <a:r>
              <a:rPr kumimoji="1" lang="ja-JP" altLang="en-US" dirty="0" smtClean="0"/>
              <a:t>北海道支店　二階会議室　　（定員</a:t>
            </a:r>
            <a:r>
              <a:rPr kumimoji="1" lang="en-US" altLang="ja-JP" dirty="0" smtClean="0"/>
              <a:t>120</a:t>
            </a:r>
            <a:r>
              <a:rPr kumimoji="1" lang="ja-JP" altLang="en-US" dirty="0" smtClean="0"/>
              <a:t>名）</a:t>
            </a:r>
            <a:endParaRPr kumimoji="1" lang="en-US" altLang="ja-JP" dirty="0" smtClean="0"/>
          </a:p>
          <a:p>
            <a:r>
              <a:rPr lang="ja-JP" altLang="en-US" dirty="0"/>
              <a:t>　</a:t>
            </a:r>
            <a:r>
              <a:rPr lang="ja-JP" altLang="en-US" sz="1200" dirty="0" smtClean="0"/>
              <a:t>札幌市中央区南</a:t>
            </a:r>
            <a:r>
              <a:rPr lang="en-US" altLang="ja-JP" sz="1200" dirty="0" smtClean="0"/>
              <a:t>7</a:t>
            </a:r>
            <a:r>
              <a:rPr lang="ja-JP" altLang="en-US" sz="1200" dirty="0" smtClean="0"/>
              <a:t>条東</a:t>
            </a:r>
            <a:r>
              <a:rPr lang="en-US" altLang="ja-JP" sz="1200" dirty="0" smtClean="0"/>
              <a:t>1</a:t>
            </a:r>
            <a:r>
              <a:rPr lang="ja-JP" altLang="en-US" sz="1200" dirty="0" smtClean="0"/>
              <a:t>丁目</a:t>
            </a:r>
            <a:r>
              <a:rPr lang="en-US" altLang="ja-JP" sz="1200" dirty="0" smtClean="0"/>
              <a:t>1-1</a:t>
            </a:r>
            <a:r>
              <a:rPr lang="ja-JP" altLang="en-US" sz="1200" dirty="0" smtClean="0"/>
              <a:t>　　*駐車場有り・地下鉄東豊線・豊水すすきの</a:t>
            </a:r>
            <a:r>
              <a:rPr lang="en-US" altLang="ja-JP" sz="1200" dirty="0" smtClean="0"/>
              <a:t>6</a:t>
            </a:r>
            <a:r>
              <a:rPr lang="ja-JP" altLang="en-US" sz="1200" dirty="0" smtClean="0"/>
              <a:t>番出口</a:t>
            </a:r>
            <a:r>
              <a:rPr lang="en-US" altLang="ja-JP" sz="1200" dirty="0" smtClean="0"/>
              <a:t>3</a:t>
            </a:r>
            <a:r>
              <a:rPr lang="ja-JP" altLang="en-US" sz="1200" dirty="0" smtClean="0"/>
              <a:t>分</a:t>
            </a:r>
            <a:endParaRPr kumimoji="1" lang="en-US" altLang="ja-JP" sz="1200" dirty="0" smtClean="0"/>
          </a:p>
          <a:p>
            <a:r>
              <a:rPr lang="ja-JP" altLang="en-US" dirty="0" smtClean="0"/>
              <a:t>受講料　：会員　</a:t>
            </a:r>
            <a:r>
              <a:rPr lang="en-US" altLang="ja-JP" dirty="0" smtClean="0"/>
              <a:t>2,000</a:t>
            </a:r>
            <a:r>
              <a:rPr lang="ja-JP" altLang="en-US" dirty="0" smtClean="0"/>
              <a:t>円　　一般</a:t>
            </a:r>
            <a:r>
              <a:rPr lang="en-US" altLang="ja-JP" dirty="0" smtClean="0"/>
              <a:t>4,000</a:t>
            </a:r>
            <a:r>
              <a:rPr lang="ja-JP" altLang="en-US" dirty="0" smtClean="0"/>
              <a:t>円　　懇親会費</a:t>
            </a:r>
            <a:r>
              <a:rPr lang="en-US" altLang="ja-JP" dirty="0" smtClean="0"/>
              <a:t>6,000</a:t>
            </a:r>
            <a:r>
              <a:rPr lang="ja-JP" altLang="en-US" dirty="0" smtClean="0"/>
              <a:t>円</a:t>
            </a:r>
            <a:endParaRPr lang="en-US" altLang="ja-JP" dirty="0"/>
          </a:p>
          <a:p>
            <a:endParaRPr kumimoji="1" lang="ja-JP" altLang="en-US" dirty="0"/>
          </a:p>
        </p:txBody>
      </p:sp>
      <p:pic>
        <p:nvPicPr>
          <p:cNvPr id="24" name="Picture 2" descr="http://hokkaido-tree.main.jp/stwp/wp-content/themes/shimokawa/img_stay/photo_0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14" y="378296"/>
            <a:ext cx="1622285" cy="1036816"/>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2" descr="http://www.town.bihoro.hokkaido.jp/docs/2011090900253/files/indeximg.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28799" y="410437"/>
            <a:ext cx="1780920" cy="1040080"/>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2" descr="郊外型エコハウス"/>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99638" y="346720"/>
            <a:ext cx="1700808" cy="1053667"/>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6" descr="市街地型エコハウス"/>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00446" y="353699"/>
            <a:ext cx="1734707" cy="1066025"/>
          </a:xfrm>
          <a:prstGeom prst="rect">
            <a:avLst/>
          </a:prstGeom>
          <a:noFill/>
          <a:extLst>
            <a:ext uri="{909E8E84-426E-40DD-AFC4-6F175D3DCCD1}">
              <a14:hiddenFill xmlns:a14="http://schemas.microsoft.com/office/drawing/2010/main">
                <a:solidFill>
                  <a:srgbClr val="FFFFFF"/>
                </a:solidFill>
              </a14:hiddenFill>
            </a:ext>
          </a:extLst>
        </p:spPr>
      </p:pic>
      <p:sp>
        <p:nvSpPr>
          <p:cNvPr id="12" name="テキスト ボックス 11"/>
          <p:cNvSpPr txBox="1"/>
          <p:nvPr/>
        </p:nvSpPr>
        <p:spPr>
          <a:xfrm>
            <a:off x="3491100" y="363492"/>
            <a:ext cx="1522076" cy="276999"/>
          </a:xfrm>
          <a:prstGeom prst="rect">
            <a:avLst/>
          </a:prstGeom>
          <a:noFill/>
        </p:spPr>
        <p:txBody>
          <a:bodyPr wrap="square" rtlCol="0">
            <a:spAutoFit/>
          </a:bodyPr>
          <a:lstStyle/>
          <a:p>
            <a:r>
              <a:rPr kumimoji="1" lang="ja-JP" altLang="en-US" sz="1200" b="1" dirty="0" smtClean="0"/>
              <a:t>郊外型エコハウス</a:t>
            </a:r>
            <a:endParaRPr kumimoji="1" lang="ja-JP" altLang="en-US" sz="1200" b="1" dirty="0"/>
          </a:p>
        </p:txBody>
      </p:sp>
      <p:sp>
        <p:nvSpPr>
          <p:cNvPr id="14" name="テキスト ボックス 13"/>
          <p:cNvSpPr txBox="1"/>
          <p:nvPr/>
        </p:nvSpPr>
        <p:spPr>
          <a:xfrm>
            <a:off x="18654" y="459432"/>
            <a:ext cx="1229853" cy="276999"/>
          </a:xfrm>
          <a:prstGeom prst="rect">
            <a:avLst/>
          </a:prstGeom>
          <a:noFill/>
        </p:spPr>
        <p:txBody>
          <a:bodyPr wrap="square" rtlCol="0">
            <a:spAutoFit/>
          </a:bodyPr>
          <a:lstStyle/>
          <a:p>
            <a:r>
              <a:rPr kumimoji="1" lang="ja-JP" altLang="en-US" sz="1200" b="1" dirty="0" smtClean="0">
                <a:solidFill>
                  <a:srgbClr val="C00000"/>
                </a:solidFill>
              </a:rPr>
              <a:t>下川エコハウス</a:t>
            </a:r>
            <a:endParaRPr kumimoji="1" lang="ja-JP" altLang="en-US" sz="1200" b="1" dirty="0">
              <a:solidFill>
                <a:srgbClr val="C00000"/>
              </a:solidFill>
            </a:endParaRPr>
          </a:p>
        </p:txBody>
      </p:sp>
      <p:sp>
        <p:nvSpPr>
          <p:cNvPr id="15" name="テキスト ボックス 14"/>
          <p:cNvSpPr txBox="1"/>
          <p:nvPr/>
        </p:nvSpPr>
        <p:spPr>
          <a:xfrm flipH="1">
            <a:off x="1890542" y="457200"/>
            <a:ext cx="1250425" cy="276999"/>
          </a:xfrm>
          <a:prstGeom prst="rect">
            <a:avLst/>
          </a:prstGeom>
          <a:noFill/>
        </p:spPr>
        <p:txBody>
          <a:bodyPr wrap="square" rtlCol="0">
            <a:spAutoFit/>
          </a:bodyPr>
          <a:lstStyle/>
          <a:p>
            <a:r>
              <a:rPr kumimoji="1" lang="ja-JP" altLang="en-US" sz="1200" dirty="0" smtClean="0"/>
              <a:t>美幌エコハウス</a:t>
            </a:r>
            <a:endParaRPr kumimoji="1" lang="ja-JP" altLang="en-US" sz="1200" dirty="0"/>
          </a:p>
        </p:txBody>
      </p:sp>
      <p:pic>
        <p:nvPicPr>
          <p:cNvPr id="34" name="Picture 8" descr="http://www.jcarb.com/photo/8803374_k.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8654" y="1401385"/>
            <a:ext cx="1171238" cy="1625777"/>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2" descr="http://researchers.hus.ac.jp/images/pics/1103240.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613030" y="1365800"/>
            <a:ext cx="1276439" cy="1625865"/>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6" descr="櫻井　百子さん"/>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276871" y="1380375"/>
            <a:ext cx="1102803" cy="1607450"/>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2" descr="堀尾 浩"/>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124744" y="1419724"/>
            <a:ext cx="1203683" cy="1585918"/>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4" descr="mae2011.jpg">
            <a:hlinkClick r:id="rId12"/>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379676" y="1361337"/>
            <a:ext cx="1233356" cy="1644305"/>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811941" y="1332035"/>
            <a:ext cx="952273" cy="1643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7" name="テキスト ボックス 16"/>
          <p:cNvSpPr txBox="1"/>
          <p:nvPr/>
        </p:nvSpPr>
        <p:spPr>
          <a:xfrm>
            <a:off x="-19309" y="3027162"/>
            <a:ext cx="1756806" cy="246221"/>
          </a:xfrm>
          <a:prstGeom prst="rect">
            <a:avLst/>
          </a:prstGeom>
          <a:noFill/>
        </p:spPr>
        <p:txBody>
          <a:bodyPr wrap="square" rtlCol="0">
            <a:spAutoFit/>
          </a:bodyPr>
          <a:lstStyle/>
          <a:p>
            <a:r>
              <a:rPr kumimoji="1" lang="ja-JP" altLang="en-US" sz="1000" b="1" dirty="0" smtClean="0"/>
              <a:t>伊志嶺敏子氏</a:t>
            </a:r>
            <a:endParaRPr kumimoji="1" lang="ja-JP" altLang="en-US" sz="1000" b="1" dirty="0"/>
          </a:p>
        </p:txBody>
      </p:sp>
      <p:sp>
        <p:nvSpPr>
          <p:cNvPr id="19" name="テキスト ボックス 18"/>
          <p:cNvSpPr txBox="1"/>
          <p:nvPr/>
        </p:nvSpPr>
        <p:spPr>
          <a:xfrm>
            <a:off x="1248507" y="3027162"/>
            <a:ext cx="765798" cy="246221"/>
          </a:xfrm>
          <a:prstGeom prst="rect">
            <a:avLst/>
          </a:prstGeom>
          <a:noFill/>
        </p:spPr>
        <p:txBody>
          <a:bodyPr wrap="square" rtlCol="0">
            <a:spAutoFit/>
          </a:bodyPr>
          <a:lstStyle/>
          <a:p>
            <a:r>
              <a:rPr kumimoji="1" lang="ja-JP" altLang="en-US" sz="1000" b="1" dirty="0" smtClean="0"/>
              <a:t>堀尾浩氏</a:t>
            </a:r>
            <a:endParaRPr kumimoji="1" lang="ja-JP" altLang="en-US" sz="1000" b="1" dirty="0"/>
          </a:p>
        </p:txBody>
      </p:sp>
      <p:sp>
        <p:nvSpPr>
          <p:cNvPr id="20" name="テキスト ボックス 19"/>
          <p:cNvSpPr txBox="1"/>
          <p:nvPr/>
        </p:nvSpPr>
        <p:spPr>
          <a:xfrm>
            <a:off x="2370022" y="3041548"/>
            <a:ext cx="856059" cy="246221"/>
          </a:xfrm>
          <a:prstGeom prst="rect">
            <a:avLst/>
          </a:prstGeom>
          <a:noFill/>
        </p:spPr>
        <p:txBody>
          <a:bodyPr wrap="square" rtlCol="0">
            <a:spAutoFit/>
          </a:bodyPr>
          <a:lstStyle/>
          <a:p>
            <a:r>
              <a:rPr kumimoji="1" lang="ja-JP" altLang="en-US" sz="1000" b="1" dirty="0" smtClean="0"/>
              <a:t>櫻井百子氏</a:t>
            </a:r>
            <a:endParaRPr kumimoji="1" lang="ja-JP" altLang="en-US" sz="1000" b="1" dirty="0"/>
          </a:p>
        </p:txBody>
      </p:sp>
      <p:sp>
        <p:nvSpPr>
          <p:cNvPr id="21" name="テキスト ボックス 20"/>
          <p:cNvSpPr txBox="1"/>
          <p:nvPr/>
        </p:nvSpPr>
        <p:spPr>
          <a:xfrm>
            <a:off x="3555431" y="3012517"/>
            <a:ext cx="1098631" cy="246221"/>
          </a:xfrm>
          <a:prstGeom prst="rect">
            <a:avLst/>
          </a:prstGeom>
          <a:noFill/>
        </p:spPr>
        <p:txBody>
          <a:bodyPr wrap="square" rtlCol="0">
            <a:spAutoFit/>
          </a:bodyPr>
          <a:lstStyle/>
          <a:p>
            <a:r>
              <a:rPr kumimoji="1" lang="ja-JP" altLang="en-US" sz="1000" b="1" dirty="0" smtClean="0"/>
              <a:t>前真之氏</a:t>
            </a:r>
            <a:endParaRPr kumimoji="1" lang="ja-JP" altLang="en-US" sz="1000" b="1" dirty="0"/>
          </a:p>
        </p:txBody>
      </p:sp>
      <p:sp>
        <p:nvSpPr>
          <p:cNvPr id="22" name="テキスト ボックス 21"/>
          <p:cNvSpPr txBox="1"/>
          <p:nvPr/>
        </p:nvSpPr>
        <p:spPr>
          <a:xfrm>
            <a:off x="4835770" y="3041862"/>
            <a:ext cx="937846" cy="246221"/>
          </a:xfrm>
          <a:prstGeom prst="rect">
            <a:avLst/>
          </a:prstGeom>
          <a:noFill/>
        </p:spPr>
        <p:txBody>
          <a:bodyPr wrap="square" rtlCol="0">
            <a:spAutoFit/>
          </a:bodyPr>
          <a:lstStyle/>
          <a:p>
            <a:r>
              <a:rPr kumimoji="1" lang="ja-JP" altLang="en-US" sz="1000" b="1" dirty="0" smtClean="0"/>
              <a:t>福島明氏</a:t>
            </a:r>
            <a:endParaRPr kumimoji="1" lang="ja-JP" altLang="en-US" sz="1000" b="1" dirty="0"/>
          </a:p>
        </p:txBody>
      </p:sp>
      <p:sp>
        <p:nvSpPr>
          <p:cNvPr id="23" name="テキスト ボックス 22"/>
          <p:cNvSpPr txBox="1"/>
          <p:nvPr/>
        </p:nvSpPr>
        <p:spPr>
          <a:xfrm>
            <a:off x="5828527" y="3026885"/>
            <a:ext cx="1508972" cy="246221"/>
          </a:xfrm>
          <a:prstGeom prst="rect">
            <a:avLst/>
          </a:prstGeom>
          <a:noFill/>
        </p:spPr>
        <p:txBody>
          <a:bodyPr wrap="square" rtlCol="0">
            <a:spAutoFit/>
          </a:bodyPr>
          <a:lstStyle/>
          <a:p>
            <a:r>
              <a:rPr kumimoji="1" lang="ja-JP" altLang="en-US" sz="1000" b="1" dirty="0" smtClean="0"/>
              <a:t>上遠野　克氏</a:t>
            </a:r>
            <a:endParaRPr kumimoji="1" lang="ja-JP" altLang="en-US" sz="1000" b="1" dirty="0"/>
          </a:p>
        </p:txBody>
      </p:sp>
      <p:sp>
        <p:nvSpPr>
          <p:cNvPr id="40" name="テキスト ボックス 39"/>
          <p:cNvSpPr txBox="1"/>
          <p:nvPr/>
        </p:nvSpPr>
        <p:spPr>
          <a:xfrm>
            <a:off x="6515" y="3246775"/>
            <a:ext cx="6734853" cy="892552"/>
          </a:xfrm>
          <a:prstGeom prst="rect">
            <a:avLst/>
          </a:prstGeom>
          <a:noFill/>
        </p:spPr>
        <p:txBody>
          <a:bodyPr wrap="square" rtlCol="0">
            <a:spAutoFit/>
          </a:bodyPr>
          <a:lstStyle/>
          <a:p>
            <a:r>
              <a:rPr kumimoji="1" lang="ja-JP" altLang="en-US" sz="1000" b="1" dirty="0" smtClean="0">
                <a:solidFill>
                  <a:schemeClr val="tx2">
                    <a:lumMod val="50000"/>
                  </a:schemeClr>
                </a:solidFill>
              </a:rPr>
              <a:t>志</a:t>
            </a:r>
            <a:r>
              <a:rPr lang="ja-JP" altLang="en-US" sz="1000" b="1" dirty="0" smtClean="0">
                <a:solidFill>
                  <a:schemeClr val="tx2">
                    <a:lumMod val="50000"/>
                  </a:schemeClr>
                </a:solidFill>
              </a:rPr>
              <a:t>伊</a:t>
            </a:r>
            <a:r>
              <a:rPr kumimoji="1" lang="ja-JP" altLang="en-US" sz="1000" b="1" dirty="0" smtClean="0">
                <a:solidFill>
                  <a:schemeClr val="tx2">
                    <a:lumMod val="50000"/>
                  </a:schemeClr>
                </a:solidFill>
              </a:rPr>
              <a:t>嶺敏子氏・・・</a:t>
            </a:r>
            <a:r>
              <a:rPr kumimoji="1" lang="en-US" altLang="ja-JP" sz="1000" b="1" dirty="0" smtClean="0">
                <a:solidFill>
                  <a:schemeClr val="tx2">
                    <a:lumMod val="50000"/>
                  </a:schemeClr>
                </a:solidFill>
              </a:rPr>
              <a:t>1970</a:t>
            </a:r>
            <a:r>
              <a:rPr kumimoji="1" lang="ja-JP" altLang="en-US" sz="1000" b="1" dirty="0" smtClean="0">
                <a:solidFill>
                  <a:schemeClr val="tx2">
                    <a:lumMod val="50000"/>
                  </a:schemeClr>
                </a:solidFill>
              </a:rPr>
              <a:t>年奈良女子大居住学科卒業・設計事務所から東京都工芸大学工学部建築学科助手を経て</a:t>
            </a:r>
            <a:r>
              <a:rPr kumimoji="1" lang="en-US" altLang="ja-JP" sz="1000" b="1" dirty="0" smtClean="0">
                <a:solidFill>
                  <a:schemeClr val="tx2">
                    <a:lumMod val="50000"/>
                  </a:schemeClr>
                </a:solidFill>
              </a:rPr>
              <a:t>1978</a:t>
            </a:r>
            <a:r>
              <a:rPr kumimoji="1" lang="ja-JP" altLang="en-US" sz="1000" b="1" dirty="0" smtClean="0">
                <a:solidFill>
                  <a:schemeClr val="tx2">
                    <a:lumMod val="50000"/>
                  </a:schemeClr>
                </a:solidFill>
              </a:rPr>
              <a:t>年現在の事務所を宮古島に開設。地元の公共施設から民間建築等多岐に渡って、宮古島にて実績を残しており、市営・県営住宅新築改築著名物件</a:t>
            </a:r>
            <a:r>
              <a:rPr lang="ja-JP" altLang="en-US" sz="1000" b="1" dirty="0" smtClean="0">
                <a:solidFill>
                  <a:schemeClr val="tx2">
                    <a:lumMod val="50000"/>
                  </a:schemeClr>
                </a:solidFill>
              </a:rPr>
              <a:t>も多い・著書の多数。今回はエコハウスの他に沖縄における公営住宅の建て替え・改修等についても講演して頂きます。</a:t>
            </a:r>
          </a:p>
          <a:p>
            <a:endParaRPr kumimoji="1" lang="ja-JP" altLang="en-US" sz="1200" dirty="0"/>
          </a:p>
        </p:txBody>
      </p:sp>
      <p:sp>
        <p:nvSpPr>
          <p:cNvPr id="10" name="テキスト ボックス 9"/>
          <p:cNvSpPr txBox="1"/>
          <p:nvPr/>
        </p:nvSpPr>
        <p:spPr>
          <a:xfrm>
            <a:off x="1700808" y="7884368"/>
            <a:ext cx="5139607" cy="338554"/>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kumimoji="1" lang="ja-JP" altLang="en-US" sz="1600" dirty="0" smtClean="0"/>
              <a:t>懇親会会場・札幌第一ホテル　午後</a:t>
            </a:r>
            <a:r>
              <a:rPr kumimoji="1" lang="en-US" altLang="ja-JP" sz="1600" dirty="0" smtClean="0"/>
              <a:t>5</a:t>
            </a:r>
            <a:r>
              <a:rPr kumimoji="1" lang="ja-JP" altLang="en-US" sz="1600" dirty="0" smtClean="0"/>
              <a:t>時</a:t>
            </a:r>
            <a:r>
              <a:rPr kumimoji="1" lang="en-US" altLang="ja-JP" sz="1600" dirty="0" smtClean="0"/>
              <a:t>30</a:t>
            </a:r>
            <a:r>
              <a:rPr kumimoji="1" lang="ja-JP" altLang="en-US" sz="1600" dirty="0" smtClean="0"/>
              <a:t>分～予定</a:t>
            </a:r>
            <a:endParaRPr kumimoji="1" lang="ja-JP" altLang="en-US" sz="1600" dirty="0"/>
          </a:p>
        </p:txBody>
      </p:sp>
    </p:spTree>
    <p:extLst>
      <p:ext uri="{BB962C8B-B14F-4D97-AF65-F5344CB8AC3E}">
        <p14:creationId xmlns:p14="http://schemas.microsoft.com/office/powerpoint/2010/main" val="16988948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1102</TotalTime>
  <Words>291</Words>
  <Application>Microsoft Office PowerPoint</Application>
  <PresentationFormat>画面に合わせる (4:3)</PresentationFormat>
  <Paragraphs>65</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FJ-USER</dc:creator>
  <cp:lastModifiedBy>Sakai</cp:lastModifiedBy>
  <cp:revision>102</cp:revision>
  <cp:lastPrinted>2016-06-29T01:25:24Z</cp:lastPrinted>
  <dcterms:created xsi:type="dcterms:W3CDTF">2013-08-16T01:45:33Z</dcterms:created>
  <dcterms:modified xsi:type="dcterms:W3CDTF">2017-01-17T12:45:18Z</dcterms:modified>
</cp:coreProperties>
</file>